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12" r:id="rId2"/>
    <p:sldId id="438" r:id="rId3"/>
    <p:sldId id="449" r:id="rId4"/>
    <p:sldId id="432" r:id="rId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кина Мария Иван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322" autoAdjust="0"/>
  </p:normalViewPr>
  <p:slideViewPr>
    <p:cSldViewPr snapToGrid="0">
      <p:cViewPr varScale="1">
        <p:scale>
          <a:sx n="111" d="100"/>
          <a:sy n="111" d="100"/>
        </p:scale>
        <p:origin x="-2412" y="-84"/>
      </p:cViewPr>
      <p:guideLst>
        <p:guide orient="horz" pos="227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292FA-66A9-465C-B0ED-5D94777355A1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7D7AD1-8C56-4DBD-9CD9-B628C695E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0700F0-241E-4C3D-96BE-583CAF85166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14C8FF-31C5-45D2-BC88-3ABBDFB9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B37B22-A418-4338-83F7-0D289ACDB59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1CD8A3-B736-4459-BB20-B3B65C0A3C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DD291-7383-453C-9ACC-A5E4AB8945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DC34-DFFF-428C-B6F4-9B53E5371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16D7-E8BD-44B7-BA9B-A7512E82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54F8-F3D9-476B-9D14-59591D42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p:oleObj spid="_x0000_s40961" name="think-cell Slide" r:id="rId4" imgW="360" imgH="360" progId="">
              <p:embed/>
            </p:oleObj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>
          <a:xfrm>
            <a:off x="480000" y="6616736"/>
            <a:ext cx="10848000" cy="1246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480000" y="6433684"/>
            <a:ext cx="10848000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l">
              <a:buNone/>
              <a:defRPr sz="9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480000" y="266844"/>
            <a:ext cx="11232000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t"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p:oleObj spid="_x0000_s41985" name="think-cell Slide" r:id="rId4" imgW="360" imgH="360" progId="">
              <p:embed/>
            </p:oleObj>
          </a:graphicData>
        </a:graphic>
      </p:graphicFrame>
      <p:pic>
        <p:nvPicPr>
          <p:cNvPr id="5" name="Изображение 14" descr="1_Визитная карточка-04.png"/>
          <p:cNvPicPr>
            <a:picLocks noChangeAspect="1"/>
          </p:cNvPicPr>
          <p:nvPr userDrawn="1"/>
        </p:nvPicPr>
        <p:blipFill>
          <a:blip r:embed="rId5"/>
          <a:srcRect r="47517"/>
          <a:stretch>
            <a:fillRect/>
          </a:stretch>
        </p:blipFill>
        <p:spPr bwMode="auto">
          <a:xfrm>
            <a:off x="10966450" y="504825"/>
            <a:ext cx="7397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10"/>
          <p:cNvCxnSpPr/>
          <p:nvPr userDrawn="1"/>
        </p:nvCxnSpPr>
        <p:spPr>
          <a:xfrm>
            <a:off x="482600" y="1198563"/>
            <a:ext cx="11226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1"/>
          <p:cNvCxnSpPr/>
          <p:nvPr userDrawn="1"/>
        </p:nvCxnSpPr>
        <p:spPr>
          <a:xfrm>
            <a:off x="482600" y="5659438"/>
            <a:ext cx="11226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82007" y="1851757"/>
            <a:ext cx="11224093" cy="404085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11132" marR="4453">
              <a:lnSpc>
                <a:spcPct val="101099"/>
              </a:lnSpc>
              <a:tabLst>
                <a:tab pos="2316476" algn="l"/>
              </a:tabLst>
              <a:defRPr sz="26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007" y="3711293"/>
            <a:ext cx="1122409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8DDB-D45D-4EEE-8915-A89655383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71DC-F9B2-4F4C-ACEA-EE0D2AD5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6C7C-8738-4C51-86E0-651BD0488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34E3-32B8-48B3-A567-689BC00B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5EC2-3B93-4361-8289-9A948C265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798C-E6A3-4FA8-AB3A-90EB30D9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CA9A-9315-42E1-A968-E094E582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E046-9C87-4E41-89F7-40A39DA72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A1AE3-E10F-4E32-8A4E-46099CB32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" name="Object 6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p:oleObj spid="_x0000_s4712" name="think-cell Slide" r:id="rId5" imgW="360" imgH="360" progId="">
              <p:embed/>
            </p:oleObj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ru-RU" sz="26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4714" name="Заголовок 6"/>
          <p:cNvSpPr txBox="1">
            <a:spLocks/>
          </p:cNvSpPr>
          <p:nvPr/>
        </p:nvSpPr>
        <p:spPr bwMode="auto">
          <a:xfrm>
            <a:off x="617538" y="2451100"/>
            <a:ext cx="9593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solidFill>
                  <a:srgbClr val="92D05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Новый кредитный продукт «Бизнес-Франшиза» АО «Банк ДОМ.РФ»</a:t>
            </a:r>
          </a:p>
          <a:p>
            <a:r>
              <a:rPr lang="ru-RU" sz="2000" b="1">
                <a:solidFill>
                  <a:srgbClr val="92D05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для финансирования клиентов Малого бизнеса </a:t>
            </a:r>
            <a:br>
              <a:rPr lang="ru-RU" sz="2000" b="1">
                <a:solidFill>
                  <a:srgbClr val="92D05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endParaRPr lang="ru-RU" sz="2000" b="1">
              <a:solidFill>
                <a:srgbClr val="92D05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4715" name="Picture 6" descr="https://mberussia.com/wp-content/uploads/2018/02/logo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4463" y="522288"/>
            <a:ext cx="1687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268288" y="84138"/>
            <a:ext cx="11923712" cy="276225"/>
          </a:xfrm>
        </p:spPr>
        <p:txBody>
          <a:bodyPr/>
          <a:lstStyle/>
          <a:p>
            <a:r>
              <a:rPr lang="ru-RU" sz="2000" b="1" smtClean="0">
                <a:solidFill>
                  <a:srgbClr val="92D050"/>
                </a:solidFill>
              </a:rPr>
              <a:t>Условия кредитного продукта «Бизнес-Франшиза»</a:t>
            </a:r>
            <a:endParaRPr lang="ru-RU" sz="2000" b="1" smtClean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4900" y="681038"/>
          <a:ext cx="10723563" cy="654050"/>
        </p:xfrm>
        <a:graphic>
          <a:graphicData uri="http://schemas.openxmlformats.org/drawingml/2006/table">
            <a:tbl>
              <a:tblPr/>
              <a:tblGrid>
                <a:gridCol w="1743075"/>
                <a:gridCol w="8980488"/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Цель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84" marR="7084" marT="708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0AD4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затраты, связанные с открытием бизнеса по франшизе (оборудование, сырье, товары, ремонт и т.д.)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A35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0AD4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покупку коммерческой недвижимости для ведения бизнеса по франшизе</a:t>
                      </a:r>
                    </a:p>
                  </a:txBody>
                  <a:tcPr marL="114300" marR="11430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16" name="Рисунок 22" descr="Деньг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4605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https://d30y9cdsu7xlg0.cloudfront.net/png/690086-20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9885" b="11448"/>
          <a:stretch/>
        </p:blipFill>
        <p:spPr bwMode="auto">
          <a:xfrm>
            <a:off x="323651" y="942022"/>
            <a:ext cx="439312" cy="34559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7" name="Freeform 25"/>
          <p:cNvSpPr>
            <a:spLocks noChangeAspect="1" noEditPoints="1"/>
          </p:cNvSpPr>
          <p:nvPr/>
        </p:nvSpPr>
        <p:spPr bwMode="auto">
          <a:xfrm>
            <a:off x="323850" y="2492375"/>
            <a:ext cx="363538" cy="423863"/>
          </a:xfrm>
          <a:custGeom>
            <a:avLst/>
            <a:gdLst>
              <a:gd name="T0" fmla="*/ 233 w 576"/>
              <a:gd name="T1" fmla="*/ 664 h 669"/>
              <a:gd name="T2" fmla="*/ 77 w 576"/>
              <a:gd name="T3" fmla="*/ 603 h 669"/>
              <a:gd name="T4" fmla="*/ 233 w 576"/>
              <a:gd name="T5" fmla="*/ 592 h 669"/>
              <a:gd name="T6" fmla="*/ 233 w 576"/>
              <a:gd name="T7" fmla="*/ 561 h 669"/>
              <a:gd name="T8" fmla="*/ 77 w 576"/>
              <a:gd name="T9" fmla="*/ 575 h 669"/>
              <a:gd name="T10" fmla="*/ 149 w 576"/>
              <a:gd name="T11" fmla="*/ 503 h 669"/>
              <a:gd name="T12" fmla="*/ 233 w 576"/>
              <a:gd name="T13" fmla="*/ 489 h 669"/>
              <a:gd name="T14" fmla="*/ 233 w 576"/>
              <a:gd name="T15" fmla="*/ 459 h 669"/>
              <a:gd name="T16" fmla="*/ 149 w 576"/>
              <a:gd name="T17" fmla="*/ 474 h 669"/>
              <a:gd name="T18" fmla="*/ 77 w 576"/>
              <a:gd name="T19" fmla="*/ 427 h 669"/>
              <a:gd name="T20" fmla="*/ 190 w 576"/>
              <a:gd name="T21" fmla="*/ 398 h 669"/>
              <a:gd name="T22" fmla="*/ 233 w 576"/>
              <a:gd name="T23" fmla="*/ 286 h 669"/>
              <a:gd name="T24" fmla="*/ 190 w 576"/>
              <a:gd name="T25" fmla="*/ 368 h 669"/>
              <a:gd name="T26" fmla="*/ 77 w 576"/>
              <a:gd name="T27" fmla="*/ 401 h 669"/>
              <a:gd name="T28" fmla="*/ 149 w 576"/>
              <a:gd name="T29" fmla="*/ 315 h 669"/>
              <a:gd name="T30" fmla="*/ 233 w 576"/>
              <a:gd name="T31" fmla="*/ 286 h 669"/>
              <a:gd name="T32" fmla="*/ 466 w 576"/>
              <a:gd name="T33" fmla="*/ 6 h 669"/>
              <a:gd name="T34" fmla="*/ 546 w 576"/>
              <a:gd name="T35" fmla="*/ 626 h 669"/>
              <a:gd name="T36" fmla="*/ 576 w 576"/>
              <a:gd name="T37" fmla="*/ 667 h 669"/>
              <a:gd name="T38" fmla="*/ 427 w 576"/>
              <a:gd name="T39" fmla="*/ 63 h 669"/>
              <a:gd name="T40" fmla="*/ 216 w 576"/>
              <a:gd name="T41" fmla="*/ 218 h 669"/>
              <a:gd name="T42" fmla="*/ 301 w 576"/>
              <a:gd name="T43" fmla="*/ 188 h 669"/>
              <a:gd name="T44" fmla="*/ 301 w 576"/>
              <a:gd name="T45" fmla="*/ 188 h 669"/>
              <a:gd name="T46" fmla="*/ 304 w 576"/>
              <a:gd name="T47" fmla="*/ 189 h 669"/>
              <a:gd name="T48" fmla="*/ 382 w 576"/>
              <a:gd name="T49" fmla="*/ 625 h 669"/>
              <a:gd name="T50" fmla="*/ 414 w 576"/>
              <a:gd name="T51" fmla="*/ 665 h 669"/>
              <a:gd name="T52" fmla="*/ 263 w 576"/>
              <a:gd name="T53" fmla="*/ 244 h 669"/>
              <a:gd name="T54" fmla="*/ 54 w 576"/>
              <a:gd name="T55" fmla="*/ 669 h 669"/>
              <a:gd name="T56" fmla="*/ 0 w 576"/>
              <a:gd name="T57" fmla="*/ 629 h 669"/>
              <a:gd name="T58" fmla="*/ 13 w 576"/>
              <a:gd name="T59" fmla="*/ 288 h 669"/>
              <a:gd name="T60" fmla="*/ 176 w 576"/>
              <a:gd name="T61" fmla="*/ 231 h 669"/>
              <a:gd name="T62" fmla="*/ 187 w 576"/>
              <a:gd name="T63" fmla="*/ 131 h 669"/>
              <a:gd name="T64" fmla="*/ 466 w 576"/>
              <a:gd name="T65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6" h="669">
                <a:moveTo>
                  <a:pt x="233" y="592"/>
                </a:moveTo>
                <a:lnTo>
                  <a:pt x="233" y="664"/>
                </a:lnTo>
                <a:lnTo>
                  <a:pt x="77" y="664"/>
                </a:lnTo>
                <a:lnTo>
                  <a:pt x="77" y="603"/>
                </a:lnTo>
                <a:lnTo>
                  <a:pt x="149" y="599"/>
                </a:lnTo>
                <a:lnTo>
                  <a:pt x="233" y="592"/>
                </a:lnTo>
                <a:close/>
                <a:moveTo>
                  <a:pt x="233" y="489"/>
                </a:moveTo>
                <a:lnTo>
                  <a:pt x="233" y="561"/>
                </a:lnTo>
                <a:lnTo>
                  <a:pt x="149" y="569"/>
                </a:lnTo>
                <a:lnTo>
                  <a:pt x="77" y="575"/>
                </a:lnTo>
                <a:lnTo>
                  <a:pt x="77" y="514"/>
                </a:lnTo>
                <a:lnTo>
                  <a:pt x="149" y="503"/>
                </a:lnTo>
                <a:lnTo>
                  <a:pt x="190" y="497"/>
                </a:lnTo>
                <a:lnTo>
                  <a:pt x="233" y="489"/>
                </a:lnTo>
                <a:close/>
                <a:moveTo>
                  <a:pt x="233" y="387"/>
                </a:moveTo>
                <a:lnTo>
                  <a:pt x="233" y="459"/>
                </a:lnTo>
                <a:lnTo>
                  <a:pt x="190" y="466"/>
                </a:lnTo>
                <a:lnTo>
                  <a:pt x="149" y="474"/>
                </a:lnTo>
                <a:lnTo>
                  <a:pt x="77" y="487"/>
                </a:lnTo>
                <a:lnTo>
                  <a:pt x="77" y="427"/>
                </a:lnTo>
                <a:lnTo>
                  <a:pt x="149" y="409"/>
                </a:lnTo>
                <a:lnTo>
                  <a:pt x="190" y="398"/>
                </a:lnTo>
                <a:lnTo>
                  <a:pt x="233" y="387"/>
                </a:lnTo>
                <a:close/>
                <a:moveTo>
                  <a:pt x="233" y="286"/>
                </a:moveTo>
                <a:lnTo>
                  <a:pt x="233" y="357"/>
                </a:lnTo>
                <a:lnTo>
                  <a:pt x="190" y="368"/>
                </a:lnTo>
                <a:lnTo>
                  <a:pt x="149" y="380"/>
                </a:lnTo>
                <a:lnTo>
                  <a:pt x="77" y="401"/>
                </a:lnTo>
                <a:lnTo>
                  <a:pt x="77" y="339"/>
                </a:lnTo>
                <a:lnTo>
                  <a:pt x="149" y="315"/>
                </a:lnTo>
                <a:lnTo>
                  <a:pt x="190" y="300"/>
                </a:lnTo>
                <a:lnTo>
                  <a:pt x="233" y="286"/>
                </a:lnTo>
                <a:close/>
                <a:moveTo>
                  <a:pt x="466" y="0"/>
                </a:moveTo>
                <a:lnTo>
                  <a:pt x="466" y="6"/>
                </a:lnTo>
                <a:lnTo>
                  <a:pt x="546" y="53"/>
                </a:lnTo>
                <a:lnTo>
                  <a:pt x="546" y="626"/>
                </a:lnTo>
                <a:lnTo>
                  <a:pt x="576" y="626"/>
                </a:lnTo>
                <a:lnTo>
                  <a:pt x="576" y="667"/>
                </a:lnTo>
                <a:lnTo>
                  <a:pt x="427" y="667"/>
                </a:lnTo>
                <a:lnTo>
                  <a:pt x="427" y="63"/>
                </a:lnTo>
                <a:lnTo>
                  <a:pt x="216" y="163"/>
                </a:lnTo>
                <a:lnTo>
                  <a:pt x="216" y="218"/>
                </a:lnTo>
                <a:lnTo>
                  <a:pt x="278" y="195"/>
                </a:lnTo>
                <a:lnTo>
                  <a:pt x="301" y="188"/>
                </a:lnTo>
                <a:lnTo>
                  <a:pt x="301" y="188"/>
                </a:lnTo>
                <a:lnTo>
                  <a:pt x="301" y="188"/>
                </a:lnTo>
                <a:lnTo>
                  <a:pt x="304" y="186"/>
                </a:lnTo>
                <a:lnTo>
                  <a:pt x="304" y="189"/>
                </a:lnTo>
                <a:lnTo>
                  <a:pt x="382" y="236"/>
                </a:lnTo>
                <a:lnTo>
                  <a:pt x="382" y="625"/>
                </a:lnTo>
                <a:lnTo>
                  <a:pt x="414" y="625"/>
                </a:lnTo>
                <a:lnTo>
                  <a:pt x="414" y="665"/>
                </a:lnTo>
                <a:lnTo>
                  <a:pt x="263" y="665"/>
                </a:lnTo>
                <a:lnTo>
                  <a:pt x="263" y="244"/>
                </a:lnTo>
                <a:lnTo>
                  <a:pt x="54" y="317"/>
                </a:lnTo>
                <a:lnTo>
                  <a:pt x="54" y="669"/>
                </a:lnTo>
                <a:lnTo>
                  <a:pt x="0" y="669"/>
                </a:lnTo>
                <a:lnTo>
                  <a:pt x="0" y="629"/>
                </a:lnTo>
                <a:lnTo>
                  <a:pt x="13" y="629"/>
                </a:lnTo>
                <a:lnTo>
                  <a:pt x="13" y="288"/>
                </a:lnTo>
                <a:lnTo>
                  <a:pt x="26" y="283"/>
                </a:lnTo>
                <a:lnTo>
                  <a:pt x="176" y="231"/>
                </a:lnTo>
                <a:lnTo>
                  <a:pt x="176" y="138"/>
                </a:lnTo>
                <a:lnTo>
                  <a:pt x="187" y="131"/>
                </a:lnTo>
                <a:lnTo>
                  <a:pt x="437" y="14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75">
              <a:latin typeface="+mn-lt"/>
              <a:cs typeface="+mn-cs"/>
            </a:endParaRPr>
          </a:p>
        </p:txBody>
      </p:sp>
      <p:pic>
        <p:nvPicPr>
          <p:cNvPr id="21519" name="Рисунок 42" descr="Калькулятор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3889375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Заголовок 3"/>
          <p:cNvSpPr txBox="1">
            <a:spLocks/>
          </p:cNvSpPr>
          <p:nvPr/>
        </p:nvSpPr>
        <p:spPr bwMode="auto">
          <a:xfrm>
            <a:off x="268288" y="3505200"/>
            <a:ext cx="11923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92D050"/>
                </a:solidFill>
                <a:latin typeface="Tahoma" pitchFamily="34" charset="0"/>
                <a:sym typeface="Tahoma" pitchFamily="34" charset="0"/>
              </a:rPr>
              <a:t>Процентные ставки 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4425" y="4265613"/>
          <a:ext cx="10714038" cy="774700"/>
        </p:xfrm>
        <a:graphic>
          <a:graphicData uri="http://schemas.openxmlformats.org/drawingml/2006/table">
            <a:tbl>
              <a:tblPr/>
              <a:tblGrid>
                <a:gridCol w="8415338"/>
                <a:gridCol w="22987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Стандартная ставка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14,00%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использованием инструментов Государственной поддержки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9,95%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32" name="Picture 6" descr="https://mberussia.com/wp-content/uploads/2018/02/logo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1638" y="152400"/>
            <a:ext cx="1276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33" name="Группа 11"/>
          <p:cNvGrpSpPr>
            <a:grpSpLocks noChangeAspect="1"/>
          </p:cNvGrpSpPr>
          <p:nvPr/>
        </p:nvGrpSpPr>
        <p:grpSpPr bwMode="auto">
          <a:xfrm>
            <a:off x="9090025" y="153988"/>
            <a:ext cx="1117600" cy="420687"/>
            <a:chOff x="6778625" y="411163"/>
            <a:chExt cx="5707063" cy="2144712"/>
          </a:xfrm>
        </p:grpSpPr>
        <p:sp>
          <p:nvSpPr>
            <p:cNvPr id="21571" name="Freeform 5"/>
            <p:cNvSpPr>
              <a:spLocks noEditPoints="1"/>
            </p:cNvSpPr>
            <p:nvPr/>
          </p:nvSpPr>
          <p:spPr bwMode="auto">
            <a:xfrm>
              <a:off x="10464800" y="1212850"/>
              <a:ext cx="2020888" cy="568325"/>
            </a:xfrm>
            <a:custGeom>
              <a:avLst/>
              <a:gdLst>
                <a:gd name="T0" fmla="*/ 5917 w 6365"/>
                <a:gd name="T1" fmla="*/ 0 h 1788"/>
                <a:gd name="T2" fmla="*/ 5045 w 6365"/>
                <a:gd name="T3" fmla="*/ 0 h 1788"/>
                <a:gd name="T4" fmla="*/ 5373 w 6365"/>
                <a:gd name="T5" fmla="*/ 853 h 1788"/>
                <a:gd name="T6" fmla="*/ 5745 w 6365"/>
                <a:gd name="T7" fmla="*/ 839 h 1788"/>
                <a:gd name="T8" fmla="*/ 4532 w 6365"/>
                <a:gd name="T9" fmla="*/ 0 h 1788"/>
                <a:gd name="T10" fmla="*/ 3634 w 6365"/>
                <a:gd name="T11" fmla="*/ 731 h 1788"/>
                <a:gd name="T12" fmla="*/ 3306 w 6365"/>
                <a:gd name="T13" fmla="*/ 1788 h 1788"/>
                <a:gd name="T14" fmla="*/ 4204 w 6365"/>
                <a:gd name="T15" fmla="*/ 1039 h 1788"/>
                <a:gd name="T16" fmla="*/ 2962 w 6365"/>
                <a:gd name="T17" fmla="*/ 1788 h 1788"/>
                <a:gd name="T18" fmla="*/ 1480 w 6365"/>
                <a:gd name="T19" fmla="*/ 1788 h 1788"/>
                <a:gd name="T20" fmla="*/ 2521 w 6365"/>
                <a:gd name="T21" fmla="*/ 1471 h 1788"/>
                <a:gd name="T22" fmla="*/ 2016 w 6365"/>
                <a:gd name="T23" fmla="*/ 1178 h 1788"/>
                <a:gd name="T24" fmla="*/ 328 w 6365"/>
                <a:gd name="T25" fmla="*/ 673 h 1788"/>
                <a:gd name="T26" fmla="*/ 1112 w 6365"/>
                <a:gd name="T27" fmla="*/ 0 h 1788"/>
                <a:gd name="T28" fmla="*/ 673 w 6365"/>
                <a:gd name="T29" fmla="*/ 1788 h 1788"/>
                <a:gd name="T30" fmla="*/ 765 w 6365"/>
                <a:gd name="T31" fmla="*/ 1782 h 1788"/>
                <a:gd name="T32" fmla="*/ 849 w 6365"/>
                <a:gd name="T33" fmla="*/ 1764 h 1788"/>
                <a:gd name="T34" fmla="*/ 925 w 6365"/>
                <a:gd name="T35" fmla="*/ 1736 h 1788"/>
                <a:gd name="T36" fmla="*/ 994 w 6365"/>
                <a:gd name="T37" fmla="*/ 1698 h 1788"/>
                <a:gd name="T38" fmla="*/ 1055 w 6365"/>
                <a:gd name="T39" fmla="*/ 1650 h 1788"/>
                <a:gd name="T40" fmla="*/ 1105 w 6365"/>
                <a:gd name="T41" fmla="*/ 1592 h 1788"/>
                <a:gd name="T42" fmla="*/ 1148 w 6365"/>
                <a:gd name="T43" fmla="*/ 1527 h 1788"/>
                <a:gd name="T44" fmla="*/ 1180 w 6365"/>
                <a:gd name="T45" fmla="*/ 1455 h 1788"/>
                <a:gd name="T46" fmla="*/ 1203 w 6365"/>
                <a:gd name="T47" fmla="*/ 1376 h 1788"/>
                <a:gd name="T48" fmla="*/ 1215 w 6365"/>
                <a:gd name="T49" fmla="*/ 1290 h 1788"/>
                <a:gd name="T50" fmla="*/ 1217 w 6365"/>
                <a:gd name="T51" fmla="*/ 1199 h 1788"/>
                <a:gd name="T52" fmla="*/ 1208 w 6365"/>
                <a:gd name="T53" fmla="*/ 1113 h 1788"/>
                <a:gd name="T54" fmla="*/ 1188 w 6365"/>
                <a:gd name="T55" fmla="*/ 1031 h 1788"/>
                <a:gd name="T56" fmla="*/ 1159 w 6365"/>
                <a:gd name="T57" fmla="*/ 957 h 1788"/>
                <a:gd name="T58" fmla="*/ 1120 w 6365"/>
                <a:gd name="T59" fmla="*/ 888 h 1788"/>
                <a:gd name="T60" fmla="*/ 1071 w 6365"/>
                <a:gd name="T61" fmla="*/ 829 h 1788"/>
                <a:gd name="T62" fmla="*/ 1014 w 6365"/>
                <a:gd name="T63" fmla="*/ 778 h 1788"/>
                <a:gd name="T64" fmla="*/ 948 w 6365"/>
                <a:gd name="T65" fmla="*/ 735 h 1788"/>
                <a:gd name="T66" fmla="*/ 875 w 6365"/>
                <a:gd name="T67" fmla="*/ 704 h 1788"/>
                <a:gd name="T68" fmla="*/ 793 w 6365"/>
                <a:gd name="T69" fmla="*/ 683 h 1788"/>
                <a:gd name="T70" fmla="*/ 704 w 6365"/>
                <a:gd name="T71" fmla="*/ 673 h 1788"/>
                <a:gd name="T72" fmla="*/ 328 w 6365"/>
                <a:gd name="T73" fmla="*/ 984 h 1788"/>
                <a:gd name="T74" fmla="*/ 683 w 6365"/>
                <a:gd name="T75" fmla="*/ 985 h 1788"/>
                <a:gd name="T76" fmla="*/ 720 w 6365"/>
                <a:gd name="T77" fmla="*/ 991 h 1788"/>
                <a:gd name="T78" fmla="*/ 753 w 6365"/>
                <a:gd name="T79" fmla="*/ 1002 h 1788"/>
                <a:gd name="T80" fmla="*/ 785 w 6365"/>
                <a:gd name="T81" fmla="*/ 1017 h 1788"/>
                <a:gd name="T82" fmla="*/ 812 w 6365"/>
                <a:gd name="T83" fmla="*/ 1037 h 1788"/>
                <a:gd name="T84" fmla="*/ 834 w 6365"/>
                <a:gd name="T85" fmla="*/ 1061 h 1788"/>
                <a:gd name="T86" fmla="*/ 853 w 6365"/>
                <a:gd name="T87" fmla="*/ 1088 h 1788"/>
                <a:gd name="T88" fmla="*/ 869 w 6365"/>
                <a:gd name="T89" fmla="*/ 1119 h 1788"/>
                <a:gd name="T90" fmla="*/ 885 w 6365"/>
                <a:gd name="T91" fmla="*/ 1178 h 1788"/>
                <a:gd name="T92" fmla="*/ 888 w 6365"/>
                <a:gd name="T93" fmla="*/ 1258 h 1788"/>
                <a:gd name="T94" fmla="*/ 874 w 6365"/>
                <a:gd name="T95" fmla="*/ 1332 h 1788"/>
                <a:gd name="T96" fmla="*/ 859 w 6365"/>
                <a:gd name="T97" fmla="*/ 1363 h 1788"/>
                <a:gd name="T98" fmla="*/ 841 w 6365"/>
                <a:gd name="T99" fmla="*/ 1392 h 1788"/>
                <a:gd name="T100" fmla="*/ 820 w 6365"/>
                <a:gd name="T101" fmla="*/ 1417 h 1788"/>
                <a:gd name="T102" fmla="*/ 794 w 6365"/>
                <a:gd name="T103" fmla="*/ 1437 h 1788"/>
                <a:gd name="T104" fmla="*/ 765 w 6365"/>
                <a:gd name="T105" fmla="*/ 1454 h 1788"/>
                <a:gd name="T106" fmla="*/ 732 w 6365"/>
                <a:gd name="T107" fmla="*/ 1466 h 1788"/>
                <a:gd name="T108" fmla="*/ 695 w 6365"/>
                <a:gd name="T109" fmla="*/ 1473 h 1788"/>
                <a:gd name="T110" fmla="*/ 656 w 6365"/>
                <a:gd name="T111" fmla="*/ 1477 h 17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65"/>
                <a:gd name="T169" fmla="*/ 0 h 1788"/>
                <a:gd name="T170" fmla="*/ 6365 w 6365"/>
                <a:gd name="T171" fmla="*/ 1788 h 17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65" h="1788">
                  <a:moveTo>
                    <a:pt x="5745" y="839"/>
                  </a:moveTo>
                  <a:lnTo>
                    <a:pt x="6309" y="0"/>
                  </a:lnTo>
                  <a:lnTo>
                    <a:pt x="5917" y="0"/>
                  </a:lnTo>
                  <a:lnTo>
                    <a:pt x="5373" y="848"/>
                  </a:lnTo>
                  <a:lnTo>
                    <a:pt x="5373" y="0"/>
                  </a:lnTo>
                  <a:lnTo>
                    <a:pt x="5045" y="0"/>
                  </a:lnTo>
                  <a:lnTo>
                    <a:pt x="5045" y="1788"/>
                  </a:lnTo>
                  <a:lnTo>
                    <a:pt x="5373" y="1788"/>
                  </a:lnTo>
                  <a:lnTo>
                    <a:pt x="5373" y="853"/>
                  </a:lnTo>
                  <a:lnTo>
                    <a:pt x="5964" y="1788"/>
                  </a:lnTo>
                  <a:lnTo>
                    <a:pt x="6365" y="1788"/>
                  </a:lnTo>
                  <a:lnTo>
                    <a:pt x="5745" y="839"/>
                  </a:lnTo>
                  <a:close/>
                  <a:moveTo>
                    <a:pt x="4204" y="1788"/>
                  </a:moveTo>
                  <a:lnTo>
                    <a:pt x="4532" y="1788"/>
                  </a:lnTo>
                  <a:lnTo>
                    <a:pt x="4532" y="0"/>
                  </a:lnTo>
                  <a:lnTo>
                    <a:pt x="4204" y="0"/>
                  </a:lnTo>
                  <a:lnTo>
                    <a:pt x="4204" y="731"/>
                  </a:lnTo>
                  <a:lnTo>
                    <a:pt x="3634" y="731"/>
                  </a:lnTo>
                  <a:lnTo>
                    <a:pt x="3634" y="0"/>
                  </a:lnTo>
                  <a:lnTo>
                    <a:pt x="3306" y="0"/>
                  </a:lnTo>
                  <a:lnTo>
                    <a:pt x="3306" y="1788"/>
                  </a:lnTo>
                  <a:lnTo>
                    <a:pt x="3634" y="1788"/>
                  </a:lnTo>
                  <a:lnTo>
                    <a:pt x="3634" y="1039"/>
                  </a:lnTo>
                  <a:lnTo>
                    <a:pt x="4204" y="1039"/>
                  </a:lnTo>
                  <a:lnTo>
                    <a:pt x="4204" y="1788"/>
                  </a:lnTo>
                  <a:close/>
                  <a:moveTo>
                    <a:pt x="2619" y="1788"/>
                  </a:moveTo>
                  <a:lnTo>
                    <a:pt x="2962" y="1788"/>
                  </a:lnTo>
                  <a:lnTo>
                    <a:pt x="2349" y="0"/>
                  </a:lnTo>
                  <a:lnTo>
                    <a:pt x="2091" y="0"/>
                  </a:lnTo>
                  <a:lnTo>
                    <a:pt x="1480" y="1788"/>
                  </a:lnTo>
                  <a:lnTo>
                    <a:pt x="1822" y="1788"/>
                  </a:lnTo>
                  <a:lnTo>
                    <a:pt x="1923" y="1471"/>
                  </a:lnTo>
                  <a:lnTo>
                    <a:pt x="2521" y="1471"/>
                  </a:lnTo>
                  <a:lnTo>
                    <a:pt x="2619" y="1788"/>
                  </a:lnTo>
                  <a:close/>
                  <a:moveTo>
                    <a:pt x="2434" y="1178"/>
                  </a:moveTo>
                  <a:lnTo>
                    <a:pt x="2016" y="1178"/>
                  </a:lnTo>
                  <a:lnTo>
                    <a:pt x="2229" y="528"/>
                  </a:lnTo>
                  <a:lnTo>
                    <a:pt x="2434" y="1178"/>
                  </a:lnTo>
                  <a:close/>
                  <a:moveTo>
                    <a:pt x="328" y="673"/>
                  </a:moveTo>
                  <a:lnTo>
                    <a:pt x="328" y="311"/>
                  </a:lnTo>
                  <a:lnTo>
                    <a:pt x="1112" y="311"/>
                  </a:lnTo>
                  <a:lnTo>
                    <a:pt x="1112" y="0"/>
                  </a:lnTo>
                  <a:lnTo>
                    <a:pt x="0" y="0"/>
                  </a:lnTo>
                  <a:lnTo>
                    <a:pt x="0" y="1788"/>
                  </a:lnTo>
                  <a:lnTo>
                    <a:pt x="673" y="1788"/>
                  </a:lnTo>
                  <a:lnTo>
                    <a:pt x="704" y="1787"/>
                  </a:lnTo>
                  <a:lnTo>
                    <a:pt x="734" y="1785"/>
                  </a:lnTo>
                  <a:lnTo>
                    <a:pt x="765" y="1782"/>
                  </a:lnTo>
                  <a:lnTo>
                    <a:pt x="793" y="1778"/>
                  </a:lnTo>
                  <a:lnTo>
                    <a:pt x="821" y="1771"/>
                  </a:lnTo>
                  <a:lnTo>
                    <a:pt x="849" y="1764"/>
                  </a:lnTo>
                  <a:lnTo>
                    <a:pt x="875" y="1756"/>
                  </a:lnTo>
                  <a:lnTo>
                    <a:pt x="901" y="1746"/>
                  </a:lnTo>
                  <a:lnTo>
                    <a:pt x="925" y="1736"/>
                  </a:lnTo>
                  <a:lnTo>
                    <a:pt x="949" y="1724"/>
                  </a:lnTo>
                  <a:lnTo>
                    <a:pt x="973" y="1711"/>
                  </a:lnTo>
                  <a:lnTo>
                    <a:pt x="994" y="1698"/>
                  </a:lnTo>
                  <a:lnTo>
                    <a:pt x="1015" y="1682"/>
                  </a:lnTo>
                  <a:lnTo>
                    <a:pt x="1035" y="1666"/>
                  </a:lnTo>
                  <a:lnTo>
                    <a:pt x="1055" y="1650"/>
                  </a:lnTo>
                  <a:lnTo>
                    <a:pt x="1072" y="1632"/>
                  </a:lnTo>
                  <a:lnTo>
                    <a:pt x="1089" y="1612"/>
                  </a:lnTo>
                  <a:lnTo>
                    <a:pt x="1105" y="1592"/>
                  </a:lnTo>
                  <a:lnTo>
                    <a:pt x="1121" y="1572"/>
                  </a:lnTo>
                  <a:lnTo>
                    <a:pt x="1134" y="1550"/>
                  </a:lnTo>
                  <a:lnTo>
                    <a:pt x="1148" y="1527"/>
                  </a:lnTo>
                  <a:lnTo>
                    <a:pt x="1160" y="1505"/>
                  </a:lnTo>
                  <a:lnTo>
                    <a:pt x="1170" y="1480"/>
                  </a:lnTo>
                  <a:lnTo>
                    <a:pt x="1180" y="1455"/>
                  </a:lnTo>
                  <a:lnTo>
                    <a:pt x="1189" y="1429"/>
                  </a:lnTo>
                  <a:lnTo>
                    <a:pt x="1196" y="1402"/>
                  </a:lnTo>
                  <a:lnTo>
                    <a:pt x="1203" y="1376"/>
                  </a:lnTo>
                  <a:lnTo>
                    <a:pt x="1208" y="1347"/>
                  </a:lnTo>
                  <a:lnTo>
                    <a:pt x="1213" y="1319"/>
                  </a:lnTo>
                  <a:lnTo>
                    <a:pt x="1215" y="1290"/>
                  </a:lnTo>
                  <a:lnTo>
                    <a:pt x="1217" y="1260"/>
                  </a:lnTo>
                  <a:lnTo>
                    <a:pt x="1217" y="1230"/>
                  </a:lnTo>
                  <a:lnTo>
                    <a:pt x="1217" y="1199"/>
                  </a:lnTo>
                  <a:lnTo>
                    <a:pt x="1215" y="1170"/>
                  </a:lnTo>
                  <a:lnTo>
                    <a:pt x="1212" y="1141"/>
                  </a:lnTo>
                  <a:lnTo>
                    <a:pt x="1208" y="1113"/>
                  </a:lnTo>
                  <a:lnTo>
                    <a:pt x="1203" y="1085"/>
                  </a:lnTo>
                  <a:lnTo>
                    <a:pt x="1196" y="1058"/>
                  </a:lnTo>
                  <a:lnTo>
                    <a:pt x="1188" y="1031"/>
                  </a:lnTo>
                  <a:lnTo>
                    <a:pt x="1180" y="1005"/>
                  </a:lnTo>
                  <a:lnTo>
                    <a:pt x="1170" y="980"/>
                  </a:lnTo>
                  <a:lnTo>
                    <a:pt x="1159" y="957"/>
                  </a:lnTo>
                  <a:lnTo>
                    <a:pt x="1148" y="933"/>
                  </a:lnTo>
                  <a:lnTo>
                    <a:pt x="1134" y="911"/>
                  </a:lnTo>
                  <a:lnTo>
                    <a:pt x="1120" y="888"/>
                  </a:lnTo>
                  <a:lnTo>
                    <a:pt x="1105" y="868"/>
                  </a:lnTo>
                  <a:lnTo>
                    <a:pt x="1088" y="848"/>
                  </a:lnTo>
                  <a:lnTo>
                    <a:pt x="1071" y="829"/>
                  </a:lnTo>
                  <a:lnTo>
                    <a:pt x="1053" y="811"/>
                  </a:lnTo>
                  <a:lnTo>
                    <a:pt x="1034" y="794"/>
                  </a:lnTo>
                  <a:lnTo>
                    <a:pt x="1014" y="778"/>
                  </a:lnTo>
                  <a:lnTo>
                    <a:pt x="993" y="762"/>
                  </a:lnTo>
                  <a:lnTo>
                    <a:pt x="971" y="749"/>
                  </a:lnTo>
                  <a:lnTo>
                    <a:pt x="948" y="735"/>
                  </a:lnTo>
                  <a:lnTo>
                    <a:pt x="924" y="724"/>
                  </a:lnTo>
                  <a:lnTo>
                    <a:pt x="899" y="714"/>
                  </a:lnTo>
                  <a:lnTo>
                    <a:pt x="875" y="704"/>
                  </a:lnTo>
                  <a:lnTo>
                    <a:pt x="848" y="696"/>
                  </a:lnTo>
                  <a:lnTo>
                    <a:pt x="821" y="688"/>
                  </a:lnTo>
                  <a:lnTo>
                    <a:pt x="793" y="683"/>
                  </a:lnTo>
                  <a:lnTo>
                    <a:pt x="764" y="678"/>
                  </a:lnTo>
                  <a:lnTo>
                    <a:pt x="734" y="675"/>
                  </a:lnTo>
                  <a:lnTo>
                    <a:pt x="704" y="673"/>
                  </a:lnTo>
                  <a:lnTo>
                    <a:pt x="673" y="673"/>
                  </a:lnTo>
                  <a:lnTo>
                    <a:pt x="328" y="673"/>
                  </a:lnTo>
                  <a:close/>
                  <a:moveTo>
                    <a:pt x="328" y="984"/>
                  </a:moveTo>
                  <a:lnTo>
                    <a:pt x="656" y="984"/>
                  </a:lnTo>
                  <a:lnTo>
                    <a:pt x="669" y="985"/>
                  </a:lnTo>
                  <a:lnTo>
                    <a:pt x="683" y="985"/>
                  </a:lnTo>
                  <a:lnTo>
                    <a:pt x="695" y="987"/>
                  </a:lnTo>
                  <a:lnTo>
                    <a:pt x="707" y="988"/>
                  </a:lnTo>
                  <a:lnTo>
                    <a:pt x="720" y="991"/>
                  </a:lnTo>
                  <a:lnTo>
                    <a:pt x="732" y="995"/>
                  </a:lnTo>
                  <a:lnTo>
                    <a:pt x="743" y="998"/>
                  </a:lnTo>
                  <a:lnTo>
                    <a:pt x="753" y="1002"/>
                  </a:lnTo>
                  <a:lnTo>
                    <a:pt x="765" y="1007"/>
                  </a:lnTo>
                  <a:lnTo>
                    <a:pt x="775" y="1012"/>
                  </a:lnTo>
                  <a:lnTo>
                    <a:pt x="785" y="1017"/>
                  </a:lnTo>
                  <a:lnTo>
                    <a:pt x="794" y="1024"/>
                  </a:lnTo>
                  <a:lnTo>
                    <a:pt x="803" y="1031"/>
                  </a:lnTo>
                  <a:lnTo>
                    <a:pt x="812" y="1037"/>
                  </a:lnTo>
                  <a:lnTo>
                    <a:pt x="820" y="1044"/>
                  </a:lnTo>
                  <a:lnTo>
                    <a:pt x="828" y="1053"/>
                  </a:lnTo>
                  <a:lnTo>
                    <a:pt x="834" y="1061"/>
                  </a:lnTo>
                  <a:lnTo>
                    <a:pt x="841" y="1070"/>
                  </a:lnTo>
                  <a:lnTo>
                    <a:pt x="848" y="1079"/>
                  </a:lnTo>
                  <a:lnTo>
                    <a:pt x="853" y="1088"/>
                  </a:lnTo>
                  <a:lnTo>
                    <a:pt x="859" y="1098"/>
                  </a:lnTo>
                  <a:lnTo>
                    <a:pt x="865" y="1108"/>
                  </a:lnTo>
                  <a:lnTo>
                    <a:pt x="869" y="1119"/>
                  </a:lnTo>
                  <a:lnTo>
                    <a:pt x="874" y="1131"/>
                  </a:lnTo>
                  <a:lnTo>
                    <a:pt x="880" y="1153"/>
                  </a:lnTo>
                  <a:lnTo>
                    <a:pt x="885" y="1178"/>
                  </a:lnTo>
                  <a:lnTo>
                    <a:pt x="888" y="1204"/>
                  </a:lnTo>
                  <a:lnTo>
                    <a:pt x="889" y="1230"/>
                  </a:lnTo>
                  <a:lnTo>
                    <a:pt x="888" y="1258"/>
                  </a:lnTo>
                  <a:lnTo>
                    <a:pt x="885" y="1283"/>
                  </a:lnTo>
                  <a:lnTo>
                    <a:pt x="880" y="1308"/>
                  </a:lnTo>
                  <a:lnTo>
                    <a:pt x="874" y="1332"/>
                  </a:lnTo>
                  <a:lnTo>
                    <a:pt x="869" y="1342"/>
                  </a:lnTo>
                  <a:lnTo>
                    <a:pt x="865" y="1353"/>
                  </a:lnTo>
                  <a:lnTo>
                    <a:pt x="859" y="1363"/>
                  </a:lnTo>
                  <a:lnTo>
                    <a:pt x="853" y="1373"/>
                  </a:lnTo>
                  <a:lnTo>
                    <a:pt x="848" y="1382"/>
                  </a:lnTo>
                  <a:lnTo>
                    <a:pt x="841" y="1392"/>
                  </a:lnTo>
                  <a:lnTo>
                    <a:pt x="834" y="1400"/>
                  </a:lnTo>
                  <a:lnTo>
                    <a:pt x="828" y="1409"/>
                  </a:lnTo>
                  <a:lnTo>
                    <a:pt x="820" y="1417"/>
                  </a:lnTo>
                  <a:lnTo>
                    <a:pt x="812" y="1424"/>
                  </a:lnTo>
                  <a:lnTo>
                    <a:pt x="803" y="1431"/>
                  </a:lnTo>
                  <a:lnTo>
                    <a:pt x="794" y="1437"/>
                  </a:lnTo>
                  <a:lnTo>
                    <a:pt x="785" y="1443"/>
                  </a:lnTo>
                  <a:lnTo>
                    <a:pt x="775" y="1449"/>
                  </a:lnTo>
                  <a:lnTo>
                    <a:pt x="765" y="1454"/>
                  </a:lnTo>
                  <a:lnTo>
                    <a:pt x="753" y="1459"/>
                  </a:lnTo>
                  <a:lnTo>
                    <a:pt x="743" y="1463"/>
                  </a:lnTo>
                  <a:lnTo>
                    <a:pt x="732" y="1466"/>
                  </a:lnTo>
                  <a:lnTo>
                    <a:pt x="720" y="1469"/>
                  </a:lnTo>
                  <a:lnTo>
                    <a:pt x="707" y="1472"/>
                  </a:lnTo>
                  <a:lnTo>
                    <a:pt x="695" y="1473"/>
                  </a:lnTo>
                  <a:lnTo>
                    <a:pt x="683" y="1475"/>
                  </a:lnTo>
                  <a:lnTo>
                    <a:pt x="669" y="1475"/>
                  </a:lnTo>
                  <a:lnTo>
                    <a:pt x="656" y="1477"/>
                  </a:lnTo>
                  <a:lnTo>
                    <a:pt x="328" y="1477"/>
                  </a:lnTo>
                  <a:lnTo>
                    <a:pt x="328" y="984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Freeform 6"/>
            <p:cNvSpPr>
              <a:spLocks noEditPoints="1"/>
            </p:cNvSpPr>
            <p:nvPr/>
          </p:nvSpPr>
          <p:spPr bwMode="auto">
            <a:xfrm>
              <a:off x="6778625" y="411163"/>
              <a:ext cx="2020888" cy="2144712"/>
            </a:xfrm>
            <a:custGeom>
              <a:avLst/>
              <a:gdLst>
                <a:gd name="T0" fmla="*/ 6365 w 6365"/>
                <a:gd name="T1" fmla="*/ 6357 h 6755"/>
                <a:gd name="T2" fmla="*/ 2996 w 6365"/>
                <a:gd name="T3" fmla="*/ 4768 h 6755"/>
                <a:gd name="T4" fmla="*/ 4494 w 6365"/>
                <a:gd name="T5" fmla="*/ 6357 h 6755"/>
                <a:gd name="T6" fmla="*/ 4868 w 6365"/>
                <a:gd name="T7" fmla="*/ 6755 h 6755"/>
                <a:gd name="T8" fmla="*/ 4494 w 6365"/>
                <a:gd name="T9" fmla="*/ 5960 h 6755"/>
                <a:gd name="T10" fmla="*/ 3370 w 6365"/>
                <a:gd name="T11" fmla="*/ 5166 h 6755"/>
                <a:gd name="T12" fmla="*/ 4494 w 6365"/>
                <a:gd name="T13" fmla="*/ 5960 h 6755"/>
                <a:gd name="T14" fmla="*/ 5991 w 6365"/>
                <a:gd name="T15" fmla="*/ 5166 h 6755"/>
                <a:gd name="T16" fmla="*/ 4868 w 6365"/>
                <a:gd name="T17" fmla="*/ 5961 h 6755"/>
                <a:gd name="T18" fmla="*/ 0 w 6365"/>
                <a:gd name="T19" fmla="*/ 4371 h 6755"/>
                <a:gd name="T20" fmla="*/ 6365 w 6365"/>
                <a:gd name="T21" fmla="*/ 3973 h 6755"/>
                <a:gd name="T22" fmla="*/ 0 w 6365"/>
                <a:gd name="T23" fmla="*/ 4371 h 6755"/>
                <a:gd name="T24" fmla="*/ 6365 w 6365"/>
                <a:gd name="T25" fmla="*/ 3576 h 6755"/>
                <a:gd name="T26" fmla="*/ 5804 w 6365"/>
                <a:gd name="T27" fmla="*/ 0 h 6755"/>
                <a:gd name="T28" fmla="*/ 5243 w 6365"/>
                <a:gd name="T29" fmla="*/ 597 h 6755"/>
                <a:gd name="T30" fmla="*/ 4681 w 6365"/>
                <a:gd name="T31" fmla="*/ 0 h 6755"/>
                <a:gd name="T32" fmla="*/ 3744 w 6365"/>
                <a:gd name="T33" fmla="*/ 3576 h 6755"/>
                <a:gd name="T34" fmla="*/ 4120 w 6365"/>
                <a:gd name="T35" fmla="*/ 1193 h 6755"/>
                <a:gd name="T36" fmla="*/ 4868 w 6365"/>
                <a:gd name="T37" fmla="*/ 3576 h 6755"/>
                <a:gd name="T38" fmla="*/ 5243 w 6365"/>
                <a:gd name="T39" fmla="*/ 1193 h 6755"/>
                <a:gd name="T40" fmla="*/ 5991 w 6365"/>
                <a:gd name="T41" fmla="*/ 3576 h 6755"/>
                <a:gd name="T42" fmla="*/ 3370 w 6365"/>
                <a:gd name="T43" fmla="*/ 3576 h 6755"/>
                <a:gd name="T44" fmla="*/ 1873 w 6365"/>
                <a:gd name="T45" fmla="*/ 0 h 6755"/>
                <a:gd name="T46" fmla="*/ 2247 w 6365"/>
                <a:gd name="T47" fmla="*/ 398 h 6755"/>
                <a:gd name="T48" fmla="*/ 2996 w 6365"/>
                <a:gd name="T49" fmla="*/ 3178 h 6755"/>
                <a:gd name="T50" fmla="*/ 2247 w 6365"/>
                <a:gd name="T51" fmla="*/ 398 h 6755"/>
                <a:gd name="T52" fmla="*/ 1499 w 6365"/>
                <a:gd name="T53" fmla="*/ 3576 h 6755"/>
                <a:gd name="T54" fmla="*/ 936 w 6365"/>
                <a:gd name="T55" fmla="*/ 0 h 6755"/>
                <a:gd name="T56" fmla="*/ 0 w 6365"/>
                <a:gd name="T57" fmla="*/ 994 h 6755"/>
                <a:gd name="T58" fmla="*/ 0 w 6365"/>
                <a:gd name="T59" fmla="*/ 3576 h 6755"/>
                <a:gd name="T60" fmla="*/ 1123 w 6365"/>
                <a:gd name="T61" fmla="*/ 398 h 6755"/>
                <a:gd name="T62" fmla="*/ 375 w 6365"/>
                <a:gd name="T63" fmla="*/ 3178 h 6755"/>
                <a:gd name="T64" fmla="*/ 2621 w 6365"/>
                <a:gd name="T65" fmla="*/ 4768 h 6755"/>
                <a:gd name="T66" fmla="*/ 0 w 6365"/>
                <a:gd name="T67" fmla="*/ 6755 h 6755"/>
                <a:gd name="T68" fmla="*/ 375 w 6365"/>
                <a:gd name="T69" fmla="*/ 6357 h 6755"/>
                <a:gd name="T70" fmla="*/ 2621 w 6365"/>
                <a:gd name="T71" fmla="*/ 4768 h 6755"/>
                <a:gd name="T72" fmla="*/ 375 w 6365"/>
                <a:gd name="T73" fmla="*/ 5960 h 6755"/>
                <a:gd name="T74" fmla="*/ 2247 w 6365"/>
                <a:gd name="T75" fmla="*/ 5166 h 67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65"/>
                <a:gd name="T115" fmla="*/ 0 h 6755"/>
                <a:gd name="T116" fmla="*/ 6365 w 6365"/>
                <a:gd name="T117" fmla="*/ 6755 h 67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65" h="6755">
                  <a:moveTo>
                    <a:pt x="4868" y="6357"/>
                  </a:moveTo>
                  <a:lnTo>
                    <a:pt x="6365" y="6357"/>
                  </a:lnTo>
                  <a:lnTo>
                    <a:pt x="6365" y="4768"/>
                  </a:lnTo>
                  <a:lnTo>
                    <a:pt x="2996" y="4768"/>
                  </a:lnTo>
                  <a:lnTo>
                    <a:pt x="2996" y="6357"/>
                  </a:lnTo>
                  <a:lnTo>
                    <a:pt x="4494" y="6357"/>
                  </a:lnTo>
                  <a:lnTo>
                    <a:pt x="4494" y="6755"/>
                  </a:lnTo>
                  <a:lnTo>
                    <a:pt x="4868" y="6755"/>
                  </a:lnTo>
                  <a:lnTo>
                    <a:pt x="4868" y="6357"/>
                  </a:lnTo>
                  <a:close/>
                  <a:moveTo>
                    <a:pt x="4494" y="5960"/>
                  </a:moveTo>
                  <a:lnTo>
                    <a:pt x="3370" y="5960"/>
                  </a:lnTo>
                  <a:lnTo>
                    <a:pt x="3370" y="5166"/>
                  </a:lnTo>
                  <a:lnTo>
                    <a:pt x="4494" y="5166"/>
                  </a:lnTo>
                  <a:lnTo>
                    <a:pt x="4494" y="5960"/>
                  </a:lnTo>
                  <a:close/>
                  <a:moveTo>
                    <a:pt x="4868" y="5166"/>
                  </a:moveTo>
                  <a:lnTo>
                    <a:pt x="5991" y="5166"/>
                  </a:lnTo>
                  <a:lnTo>
                    <a:pt x="5991" y="5961"/>
                  </a:lnTo>
                  <a:lnTo>
                    <a:pt x="4868" y="5961"/>
                  </a:lnTo>
                  <a:lnTo>
                    <a:pt x="4868" y="5166"/>
                  </a:lnTo>
                  <a:close/>
                  <a:moveTo>
                    <a:pt x="0" y="4371"/>
                  </a:moveTo>
                  <a:lnTo>
                    <a:pt x="6365" y="4371"/>
                  </a:lnTo>
                  <a:lnTo>
                    <a:pt x="6365" y="3973"/>
                  </a:lnTo>
                  <a:lnTo>
                    <a:pt x="0" y="3973"/>
                  </a:lnTo>
                  <a:lnTo>
                    <a:pt x="0" y="4371"/>
                  </a:lnTo>
                  <a:close/>
                  <a:moveTo>
                    <a:pt x="5991" y="3576"/>
                  </a:moveTo>
                  <a:lnTo>
                    <a:pt x="6365" y="3576"/>
                  </a:lnTo>
                  <a:lnTo>
                    <a:pt x="6365" y="0"/>
                  </a:lnTo>
                  <a:lnTo>
                    <a:pt x="5804" y="0"/>
                  </a:lnTo>
                  <a:lnTo>
                    <a:pt x="5804" y="1"/>
                  </a:lnTo>
                  <a:lnTo>
                    <a:pt x="5243" y="597"/>
                  </a:lnTo>
                  <a:lnTo>
                    <a:pt x="5243" y="0"/>
                  </a:lnTo>
                  <a:lnTo>
                    <a:pt x="4681" y="0"/>
                  </a:lnTo>
                  <a:lnTo>
                    <a:pt x="3744" y="994"/>
                  </a:lnTo>
                  <a:lnTo>
                    <a:pt x="3744" y="3576"/>
                  </a:lnTo>
                  <a:lnTo>
                    <a:pt x="4120" y="3576"/>
                  </a:lnTo>
                  <a:lnTo>
                    <a:pt x="4120" y="1193"/>
                  </a:lnTo>
                  <a:lnTo>
                    <a:pt x="4868" y="398"/>
                  </a:lnTo>
                  <a:lnTo>
                    <a:pt x="4868" y="3576"/>
                  </a:lnTo>
                  <a:lnTo>
                    <a:pt x="5243" y="3576"/>
                  </a:lnTo>
                  <a:lnTo>
                    <a:pt x="5243" y="1193"/>
                  </a:lnTo>
                  <a:lnTo>
                    <a:pt x="5991" y="398"/>
                  </a:lnTo>
                  <a:lnTo>
                    <a:pt x="5991" y="3576"/>
                  </a:lnTo>
                  <a:close/>
                  <a:moveTo>
                    <a:pt x="1873" y="3576"/>
                  </a:moveTo>
                  <a:lnTo>
                    <a:pt x="3370" y="3576"/>
                  </a:lnTo>
                  <a:lnTo>
                    <a:pt x="3370" y="0"/>
                  </a:lnTo>
                  <a:lnTo>
                    <a:pt x="1873" y="0"/>
                  </a:lnTo>
                  <a:lnTo>
                    <a:pt x="1873" y="3576"/>
                  </a:lnTo>
                  <a:close/>
                  <a:moveTo>
                    <a:pt x="2247" y="398"/>
                  </a:moveTo>
                  <a:lnTo>
                    <a:pt x="2996" y="398"/>
                  </a:lnTo>
                  <a:lnTo>
                    <a:pt x="2996" y="3178"/>
                  </a:lnTo>
                  <a:lnTo>
                    <a:pt x="2247" y="3178"/>
                  </a:lnTo>
                  <a:lnTo>
                    <a:pt x="2247" y="398"/>
                  </a:lnTo>
                  <a:close/>
                  <a:moveTo>
                    <a:pt x="0" y="3576"/>
                  </a:moveTo>
                  <a:lnTo>
                    <a:pt x="1499" y="3576"/>
                  </a:lnTo>
                  <a:lnTo>
                    <a:pt x="1499" y="0"/>
                  </a:lnTo>
                  <a:lnTo>
                    <a:pt x="936" y="0"/>
                  </a:lnTo>
                  <a:lnTo>
                    <a:pt x="0" y="994"/>
                  </a:lnTo>
                  <a:lnTo>
                    <a:pt x="0" y="3576"/>
                  </a:lnTo>
                  <a:close/>
                  <a:moveTo>
                    <a:pt x="375" y="1193"/>
                  </a:moveTo>
                  <a:lnTo>
                    <a:pt x="1123" y="398"/>
                  </a:lnTo>
                  <a:lnTo>
                    <a:pt x="1123" y="3178"/>
                  </a:lnTo>
                  <a:lnTo>
                    <a:pt x="375" y="3178"/>
                  </a:lnTo>
                  <a:lnTo>
                    <a:pt x="375" y="1193"/>
                  </a:lnTo>
                  <a:close/>
                  <a:moveTo>
                    <a:pt x="2621" y="4768"/>
                  </a:moveTo>
                  <a:lnTo>
                    <a:pt x="0" y="4768"/>
                  </a:lnTo>
                  <a:lnTo>
                    <a:pt x="0" y="6755"/>
                  </a:lnTo>
                  <a:lnTo>
                    <a:pt x="375" y="6755"/>
                  </a:lnTo>
                  <a:lnTo>
                    <a:pt x="375" y="6357"/>
                  </a:lnTo>
                  <a:lnTo>
                    <a:pt x="2621" y="6357"/>
                  </a:lnTo>
                  <a:lnTo>
                    <a:pt x="2621" y="4768"/>
                  </a:lnTo>
                  <a:close/>
                  <a:moveTo>
                    <a:pt x="2247" y="5960"/>
                  </a:moveTo>
                  <a:lnTo>
                    <a:pt x="375" y="5960"/>
                  </a:lnTo>
                  <a:lnTo>
                    <a:pt x="375" y="5166"/>
                  </a:lnTo>
                  <a:lnTo>
                    <a:pt x="2247" y="5166"/>
                  </a:lnTo>
                  <a:lnTo>
                    <a:pt x="2247" y="5960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Rectangle 7"/>
            <p:cNvSpPr>
              <a:spLocks noChangeArrowheads="1"/>
            </p:cNvSpPr>
            <p:nvPr/>
          </p:nvSpPr>
          <p:spPr bwMode="auto">
            <a:xfrm>
              <a:off x="9631363" y="411163"/>
              <a:ext cx="119063" cy="2144712"/>
            </a:xfrm>
            <a:prstGeom prst="rect">
              <a:avLst/>
            </a:prstGeom>
            <a:solidFill>
              <a:srgbClr val="95C1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04900" y="2271713"/>
          <a:ext cx="10733088" cy="1060450"/>
        </p:xfrm>
        <a:graphic>
          <a:graphicData uri="http://schemas.openxmlformats.org/drawingml/2006/table">
            <a:tbl>
              <a:tblPr/>
              <a:tblGrid>
                <a:gridCol w="1744663"/>
                <a:gridCol w="8988425"/>
              </a:tblGrid>
              <a:tr h="563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и сроки кредита</a:t>
                      </a:r>
                    </a:p>
                  </a:txBody>
                  <a:tcPr marL="7084" marR="7084" marT="708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5 лет на сумму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5 млн. рублей- без залога.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15 лет на сумму до 50 млн. рублей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Залог имеющейся и приобретаемой недвижимости </a:t>
                      </a:r>
                    </a:p>
                  </a:txBody>
                  <a:tcPr marL="127510" marR="7084" marT="7084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качестве дополнительного обеспечения возможно предоставление гарантии АО «Корпорация «МСП» и (или)  поручительства Региональных гарантийных организаций </a:t>
                      </a:r>
                    </a:p>
                  </a:txBody>
                  <a:tcPr marL="127510" marR="7084" marT="7084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04900" y="1385888"/>
          <a:ext cx="10723563" cy="833437"/>
        </p:xfrm>
        <a:graphic>
          <a:graphicData uri="http://schemas.openxmlformats.org/drawingml/2006/table">
            <a:tbl>
              <a:tblPr/>
              <a:tblGrid>
                <a:gridCol w="1743075"/>
                <a:gridCol w="8980488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Максимальная сумма</a:t>
                      </a:r>
                    </a:p>
                  </a:txBody>
                  <a:tcPr marL="7084" marR="7084" marT="708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до 5 млн. рублей без залога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до 50 млн. рублей с залогом недвижимости</a:t>
                      </a:r>
                    </a:p>
                  </a:txBody>
                  <a:tcPr marL="7084" marR="7084" marT="7084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Форма выдачи</a:t>
                      </a:r>
                    </a:p>
                  </a:txBody>
                  <a:tcPr marL="7084" marR="7084" marT="708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Единовременная выдача/Невозобновляемая кредитная линия</a:t>
                      </a:r>
                    </a:p>
                  </a:txBody>
                  <a:tcPr marL="7084" marR="7084" marT="7084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5" name="Заголовок 1"/>
          <p:cNvSpPr txBox="1">
            <a:spLocks/>
          </p:cNvSpPr>
          <p:nvPr/>
        </p:nvSpPr>
        <p:spPr bwMode="auto">
          <a:xfrm>
            <a:off x="1039813" y="3887788"/>
            <a:ext cx="607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392738"/>
            <a:r>
              <a:rPr lang="ru-RU" sz="1400" b="1">
                <a:solidFill>
                  <a:srgbClr val="8FC54C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Без залога</a:t>
            </a:r>
            <a:endParaRPr lang="ru-RU" sz="1400" b="1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114425" y="5588000"/>
          <a:ext cx="10714038" cy="1123950"/>
        </p:xfrm>
        <a:graphic>
          <a:graphicData uri="http://schemas.openxmlformats.org/drawingml/2006/table">
            <a:tbl>
              <a:tblPr/>
              <a:tblGrid>
                <a:gridCol w="8415338"/>
                <a:gridCol w="22987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Стандартная ставка при залоге имеющейся недвижимости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Стандартная ставка при залоге приобретаемой недвижимости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использованием инструментов Государственной поддержки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7,0 -7,5%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0" name="Заголовок 1"/>
          <p:cNvSpPr txBox="1">
            <a:spLocks/>
          </p:cNvSpPr>
          <p:nvPr/>
        </p:nvSpPr>
        <p:spPr bwMode="auto">
          <a:xfrm>
            <a:off x="1039813" y="5073650"/>
            <a:ext cx="60769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392738"/>
            <a:r>
              <a:rPr lang="ru-RU" sz="1400" b="1">
                <a:solidFill>
                  <a:srgbClr val="8FC54C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С залогом имеющейся и приобретаемой недвижимости</a:t>
            </a:r>
            <a:endParaRPr lang="ru-RU" sz="1400" b="1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268288" y="179388"/>
            <a:ext cx="11923712" cy="276225"/>
          </a:xfrm>
        </p:spPr>
        <p:txBody>
          <a:bodyPr/>
          <a:lstStyle/>
          <a:p>
            <a:r>
              <a:rPr lang="ru-RU" sz="2000" b="1" smtClean="0">
                <a:solidFill>
                  <a:srgbClr val="92D050"/>
                </a:solidFill>
              </a:rPr>
              <a:t>Основные требования к заемщику</a:t>
            </a:r>
            <a:endParaRPr lang="ru-RU" sz="2000" b="1" smtClean="0">
              <a:solidFill>
                <a:srgbClr val="FF0000"/>
              </a:solidFill>
            </a:endParaRPr>
          </a:p>
        </p:txBody>
      </p:sp>
      <p:pic>
        <p:nvPicPr>
          <p:cNvPr id="23554" name="Picture 6" descr="https://mberussia.com/wp-content/uploads/2018/02/logo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0538" y="214313"/>
            <a:ext cx="12779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Группа 59"/>
          <p:cNvGrpSpPr>
            <a:grpSpLocks noChangeAspect="1"/>
          </p:cNvGrpSpPr>
          <p:nvPr/>
        </p:nvGrpSpPr>
        <p:grpSpPr bwMode="auto">
          <a:xfrm>
            <a:off x="9021763" y="257175"/>
            <a:ext cx="1116012" cy="419100"/>
            <a:chOff x="6778625" y="411163"/>
            <a:chExt cx="5707063" cy="2144712"/>
          </a:xfrm>
        </p:grpSpPr>
        <p:sp>
          <p:nvSpPr>
            <p:cNvPr id="23574" name="Freeform 5"/>
            <p:cNvSpPr>
              <a:spLocks noEditPoints="1"/>
            </p:cNvSpPr>
            <p:nvPr/>
          </p:nvSpPr>
          <p:spPr bwMode="auto">
            <a:xfrm>
              <a:off x="10464800" y="1212850"/>
              <a:ext cx="2020888" cy="568325"/>
            </a:xfrm>
            <a:custGeom>
              <a:avLst/>
              <a:gdLst>
                <a:gd name="T0" fmla="*/ 5917 w 6365"/>
                <a:gd name="T1" fmla="*/ 0 h 1788"/>
                <a:gd name="T2" fmla="*/ 5045 w 6365"/>
                <a:gd name="T3" fmla="*/ 0 h 1788"/>
                <a:gd name="T4" fmla="*/ 5373 w 6365"/>
                <a:gd name="T5" fmla="*/ 853 h 1788"/>
                <a:gd name="T6" fmla="*/ 5745 w 6365"/>
                <a:gd name="T7" fmla="*/ 839 h 1788"/>
                <a:gd name="T8" fmla="*/ 4532 w 6365"/>
                <a:gd name="T9" fmla="*/ 0 h 1788"/>
                <a:gd name="T10" fmla="*/ 3634 w 6365"/>
                <a:gd name="T11" fmla="*/ 731 h 1788"/>
                <a:gd name="T12" fmla="*/ 3306 w 6365"/>
                <a:gd name="T13" fmla="*/ 1788 h 1788"/>
                <a:gd name="T14" fmla="*/ 4204 w 6365"/>
                <a:gd name="T15" fmla="*/ 1039 h 1788"/>
                <a:gd name="T16" fmla="*/ 2962 w 6365"/>
                <a:gd name="T17" fmla="*/ 1788 h 1788"/>
                <a:gd name="T18" fmla="*/ 1480 w 6365"/>
                <a:gd name="T19" fmla="*/ 1788 h 1788"/>
                <a:gd name="T20" fmla="*/ 2521 w 6365"/>
                <a:gd name="T21" fmla="*/ 1471 h 1788"/>
                <a:gd name="T22" fmla="*/ 2016 w 6365"/>
                <a:gd name="T23" fmla="*/ 1178 h 1788"/>
                <a:gd name="T24" fmla="*/ 328 w 6365"/>
                <a:gd name="T25" fmla="*/ 673 h 1788"/>
                <a:gd name="T26" fmla="*/ 1112 w 6365"/>
                <a:gd name="T27" fmla="*/ 0 h 1788"/>
                <a:gd name="T28" fmla="*/ 673 w 6365"/>
                <a:gd name="T29" fmla="*/ 1788 h 1788"/>
                <a:gd name="T30" fmla="*/ 765 w 6365"/>
                <a:gd name="T31" fmla="*/ 1782 h 1788"/>
                <a:gd name="T32" fmla="*/ 849 w 6365"/>
                <a:gd name="T33" fmla="*/ 1764 h 1788"/>
                <a:gd name="T34" fmla="*/ 925 w 6365"/>
                <a:gd name="T35" fmla="*/ 1736 h 1788"/>
                <a:gd name="T36" fmla="*/ 994 w 6365"/>
                <a:gd name="T37" fmla="*/ 1698 h 1788"/>
                <a:gd name="T38" fmla="*/ 1055 w 6365"/>
                <a:gd name="T39" fmla="*/ 1650 h 1788"/>
                <a:gd name="T40" fmla="*/ 1105 w 6365"/>
                <a:gd name="T41" fmla="*/ 1592 h 1788"/>
                <a:gd name="T42" fmla="*/ 1148 w 6365"/>
                <a:gd name="T43" fmla="*/ 1527 h 1788"/>
                <a:gd name="T44" fmla="*/ 1180 w 6365"/>
                <a:gd name="T45" fmla="*/ 1455 h 1788"/>
                <a:gd name="T46" fmla="*/ 1203 w 6365"/>
                <a:gd name="T47" fmla="*/ 1376 h 1788"/>
                <a:gd name="T48" fmla="*/ 1215 w 6365"/>
                <a:gd name="T49" fmla="*/ 1290 h 1788"/>
                <a:gd name="T50" fmla="*/ 1217 w 6365"/>
                <a:gd name="T51" fmla="*/ 1199 h 1788"/>
                <a:gd name="T52" fmla="*/ 1208 w 6365"/>
                <a:gd name="T53" fmla="*/ 1113 h 1788"/>
                <a:gd name="T54" fmla="*/ 1188 w 6365"/>
                <a:gd name="T55" fmla="*/ 1031 h 1788"/>
                <a:gd name="T56" fmla="*/ 1159 w 6365"/>
                <a:gd name="T57" fmla="*/ 957 h 1788"/>
                <a:gd name="T58" fmla="*/ 1120 w 6365"/>
                <a:gd name="T59" fmla="*/ 888 h 1788"/>
                <a:gd name="T60" fmla="*/ 1071 w 6365"/>
                <a:gd name="T61" fmla="*/ 829 h 1788"/>
                <a:gd name="T62" fmla="*/ 1014 w 6365"/>
                <a:gd name="T63" fmla="*/ 778 h 1788"/>
                <a:gd name="T64" fmla="*/ 948 w 6365"/>
                <a:gd name="T65" fmla="*/ 735 h 1788"/>
                <a:gd name="T66" fmla="*/ 875 w 6365"/>
                <a:gd name="T67" fmla="*/ 704 h 1788"/>
                <a:gd name="T68" fmla="*/ 793 w 6365"/>
                <a:gd name="T69" fmla="*/ 683 h 1788"/>
                <a:gd name="T70" fmla="*/ 704 w 6365"/>
                <a:gd name="T71" fmla="*/ 673 h 1788"/>
                <a:gd name="T72" fmla="*/ 328 w 6365"/>
                <a:gd name="T73" fmla="*/ 984 h 1788"/>
                <a:gd name="T74" fmla="*/ 683 w 6365"/>
                <a:gd name="T75" fmla="*/ 985 h 1788"/>
                <a:gd name="T76" fmla="*/ 720 w 6365"/>
                <a:gd name="T77" fmla="*/ 991 h 1788"/>
                <a:gd name="T78" fmla="*/ 753 w 6365"/>
                <a:gd name="T79" fmla="*/ 1002 h 1788"/>
                <a:gd name="T80" fmla="*/ 785 w 6365"/>
                <a:gd name="T81" fmla="*/ 1017 h 1788"/>
                <a:gd name="T82" fmla="*/ 812 w 6365"/>
                <a:gd name="T83" fmla="*/ 1037 h 1788"/>
                <a:gd name="T84" fmla="*/ 834 w 6365"/>
                <a:gd name="T85" fmla="*/ 1061 h 1788"/>
                <a:gd name="T86" fmla="*/ 853 w 6365"/>
                <a:gd name="T87" fmla="*/ 1088 h 1788"/>
                <a:gd name="T88" fmla="*/ 869 w 6365"/>
                <a:gd name="T89" fmla="*/ 1119 h 1788"/>
                <a:gd name="T90" fmla="*/ 885 w 6365"/>
                <a:gd name="T91" fmla="*/ 1178 h 1788"/>
                <a:gd name="T92" fmla="*/ 888 w 6365"/>
                <a:gd name="T93" fmla="*/ 1258 h 1788"/>
                <a:gd name="T94" fmla="*/ 874 w 6365"/>
                <a:gd name="T95" fmla="*/ 1332 h 1788"/>
                <a:gd name="T96" fmla="*/ 859 w 6365"/>
                <a:gd name="T97" fmla="*/ 1363 h 1788"/>
                <a:gd name="T98" fmla="*/ 841 w 6365"/>
                <a:gd name="T99" fmla="*/ 1392 h 1788"/>
                <a:gd name="T100" fmla="*/ 820 w 6365"/>
                <a:gd name="T101" fmla="*/ 1417 h 1788"/>
                <a:gd name="T102" fmla="*/ 794 w 6365"/>
                <a:gd name="T103" fmla="*/ 1437 h 1788"/>
                <a:gd name="T104" fmla="*/ 765 w 6365"/>
                <a:gd name="T105" fmla="*/ 1454 h 1788"/>
                <a:gd name="T106" fmla="*/ 732 w 6365"/>
                <a:gd name="T107" fmla="*/ 1466 h 1788"/>
                <a:gd name="T108" fmla="*/ 695 w 6365"/>
                <a:gd name="T109" fmla="*/ 1473 h 1788"/>
                <a:gd name="T110" fmla="*/ 656 w 6365"/>
                <a:gd name="T111" fmla="*/ 1477 h 17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65"/>
                <a:gd name="T169" fmla="*/ 0 h 1788"/>
                <a:gd name="T170" fmla="*/ 6365 w 6365"/>
                <a:gd name="T171" fmla="*/ 1788 h 17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65" h="1788">
                  <a:moveTo>
                    <a:pt x="5745" y="839"/>
                  </a:moveTo>
                  <a:lnTo>
                    <a:pt x="6309" y="0"/>
                  </a:lnTo>
                  <a:lnTo>
                    <a:pt x="5917" y="0"/>
                  </a:lnTo>
                  <a:lnTo>
                    <a:pt x="5373" y="848"/>
                  </a:lnTo>
                  <a:lnTo>
                    <a:pt x="5373" y="0"/>
                  </a:lnTo>
                  <a:lnTo>
                    <a:pt x="5045" y="0"/>
                  </a:lnTo>
                  <a:lnTo>
                    <a:pt x="5045" y="1788"/>
                  </a:lnTo>
                  <a:lnTo>
                    <a:pt x="5373" y="1788"/>
                  </a:lnTo>
                  <a:lnTo>
                    <a:pt x="5373" y="853"/>
                  </a:lnTo>
                  <a:lnTo>
                    <a:pt x="5964" y="1788"/>
                  </a:lnTo>
                  <a:lnTo>
                    <a:pt x="6365" y="1788"/>
                  </a:lnTo>
                  <a:lnTo>
                    <a:pt x="5745" y="839"/>
                  </a:lnTo>
                  <a:close/>
                  <a:moveTo>
                    <a:pt x="4204" y="1788"/>
                  </a:moveTo>
                  <a:lnTo>
                    <a:pt x="4532" y="1788"/>
                  </a:lnTo>
                  <a:lnTo>
                    <a:pt x="4532" y="0"/>
                  </a:lnTo>
                  <a:lnTo>
                    <a:pt x="4204" y="0"/>
                  </a:lnTo>
                  <a:lnTo>
                    <a:pt x="4204" y="731"/>
                  </a:lnTo>
                  <a:lnTo>
                    <a:pt x="3634" y="731"/>
                  </a:lnTo>
                  <a:lnTo>
                    <a:pt x="3634" y="0"/>
                  </a:lnTo>
                  <a:lnTo>
                    <a:pt x="3306" y="0"/>
                  </a:lnTo>
                  <a:lnTo>
                    <a:pt x="3306" y="1788"/>
                  </a:lnTo>
                  <a:lnTo>
                    <a:pt x="3634" y="1788"/>
                  </a:lnTo>
                  <a:lnTo>
                    <a:pt x="3634" y="1039"/>
                  </a:lnTo>
                  <a:lnTo>
                    <a:pt x="4204" y="1039"/>
                  </a:lnTo>
                  <a:lnTo>
                    <a:pt x="4204" y="1788"/>
                  </a:lnTo>
                  <a:close/>
                  <a:moveTo>
                    <a:pt x="2619" y="1788"/>
                  </a:moveTo>
                  <a:lnTo>
                    <a:pt x="2962" y="1788"/>
                  </a:lnTo>
                  <a:lnTo>
                    <a:pt x="2349" y="0"/>
                  </a:lnTo>
                  <a:lnTo>
                    <a:pt x="2091" y="0"/>
                  </a:lnTo>
                  <a:lnTo>
                    <a:pt x="1480" y="1788"/>
                  </a:lnTo>
                  <a:lnTo>
                    <a:pt x="1822" y="1788"/>
                  </a:lnTo>
                  <a:lnTo>
                    <a:pt x="1923" y="1471"/>
                  </a:lnTo>
                  <a:lnTo>
                    <a:pt x="2521" y="1471"/>
                  </a:lnTo>
                  <a:lnTo>
                    <a:pt x="2619" y="1788"/>
                  </a:lnTo>
                  <a:close/>
                  <a:moveTo>
                    <a:pt x="2434" y="1178"/>
                  </a:moveTo>
                  <a:lnTo>
                    <a:pt x="2016" y="1178"/>
                  </a:lnTo>
                  <a:lnTo>
                    <a:pt x="2229" y="528"/>
                  </a:lnTo>
                  <a:lnTo>
                    <a:pt x="2434" y="1178"/>
                  </a:lnTo>
                  <a:close/>
                  <a:moveTo>
                    <a:pt x="328" y="673"/>
                  </a:moveTo>
                  <a:lnTo>
                    <a:pt x="328" y="311"/>
                  </a:lnTo>
                  <a:lnTo>
                    <a:pt x="1112" y="311"/>
                  </a:lnTo>
                  <a:lnTo>
                    <a:pt x="1112" y="0"/>
                  </a:lnTo>
                  <a:lnTo>
                    <a:pt x="0" y="0"/>
                  </a:lnTo>
                  <a:lnTo>
                    <a:pt x="0" y="1788"/>
                  </a:lnTo>
                  <a:lnTo>
                    <a:pt x="673" y="1788"/>
                  </a:lnTo>
                  <a:lnTo>
                    <a:pt x="704" y="1787"/>
                  </a:lnTo>
                  <a:lnTo>
                    <a:pt x="734" y="1785"/>
                  </a:lnTo>
                  <a:lnTo>
                    <a:pt x="765" y="1782"/>
                  </a:lnTo>
                  <a:lnTo>
                    <a:pt x="793" y="1778"/>
                  </a:lnTo>
                  <a:lnTo>
                    <a:pt x="821" y="1771"/>
                  </a:lnTo>
                  <a:lnTo>
                    <a:pt x="849" y="1764"/>
                  </a:lnTo>
                  <a:lnTo>
                    <a:pt x="875" y="1756"/>
                  </a:lnTo>
                  <a:lnTo>
                    <a:pt x="901" y="1746"/>
                  </a:lnTo>
                  <a:lnTo>
                    <a:pt x="925" y="1736"/>
                  </a:lnTo>
                  <a:lnTo>
                    <a:pt x="949" y="1724"/>
                  </a:lnTo>
                  <a:lnTo>
                    <a:pt x="973" y="1711"/>
                  </a:lnTo>
                  <a:lnTo>
                    <a:pt x="994" y="1698"/>
                  </a:lnTo>
                  <a:lnTo>
                    <a:pt x="1015" y="1682"/>
                  </a:lnTo>
                  <a:lnTo>
                    <a:pt x="1035" y="1666"/>
                  </a:lnTo>
                  <a:lnTo>
                    <a:pt x="1055" y="1650"/>
                  </a:lnTo>
                  <a:lnTo>
                    <a:pt x="1072" y="1632"/>
                  </a:lnTo>
                  <a:lnTo>
                    <a:pt x="1089" y="1612"/>
                  </a:lnTo>
                  <a:lnTo>
                    <a:pt x="1105" y="1592"/>
                  </a:lnTo>
                  <a:lnTo>
                    <a:pt x="1121" y="1572"/>
                  </a:lnTo>
                  <a:lnTo>
                    <a:pt x="1134" y="1550"/>
                  </a:lnTo>
                  <a:lnTo>
                    <a:pt x="1148" y="1527"/>
                  </a:lnTo>
                  <a:lnTo>
                    <a:pt x="1160" y="1505"/>
                  </a:lnTo>
                  <a:lnTo>
                    <a:pt x="1170" y="1480"/>
                  </a:lnTo>
                  <a:lnTo>
                    <a:pt x="1180" y="1455"/>
                  </a:lnTo>
                  <a:lnTo>
                    <a:pt x="1189" y="1429"/>
                  </a:lnTo>
                  <a:lnTo>
                    <a:pt x="1196" y="1402"/>
                  </a:lnTo>
                  <a:lnTo>
                    <a:pt x="1203" y="1376"/>
                  </a:lnTo>
                  <a:lnTo>
                    <a:pt x="1208" y="1347"/>
                  </a:lnTo>
                  <a:lnTo>
                    <a:pt x="1213" y="1319"/>
                  </a:lnTo>
                  <a:lnTo>
                    <a:pt x="1215" y="1290"/>
                  </a:lnTo>
                  <a:lnTo>
                    <a:pt x="1217" y="1260"/>
                  </a:lnTo>
                  <a:lnTo>
                    <a:pt x="1217" y="1230"/>
                  </a:lnTo>
                  <a:lnTo>
                    <a:pt x="1217" y="1199"/>
                  </a:lnTo>
                  <a:lnTo>
                    <a:pt x="1215" y="1170"/>
                  </a:lnTo>
                  <a:lnTo>
                    <a:pt x="1212" y="1141"/>
                  </a:lnTo>
                  <a:lnTo>
                    <a:pt x="1208" y="1113"/>
                  </a:lnTo>
                  <a:lnTo>
                    <a:pt x="1203" y="1085"/>
                  </a:lnTo>
                  <a:lnTo>
                    <a:pt x="1196" y="1058"/>
                  </a:lnTo>
                  <a:lnTo>
                    <a:pt x="1188" y="1031"/>
                  </a:lnTo>
                  <a:lnTo>
                    <a:pt x="1180" y="1005"/>
                  </a:lnTo>
                  <a:lnTo>
                    <a:pt x="1170" y="980"/>
                  </a:lnTo>
                  <a:lnTo>
                    <a:pt x="1159" y="957"/>
                  </a:lnTo>
                  <a:lnTo>
                    <a:pt x="1148" y="933"/>
                  </a:lnTo>
                  <a:lnTo>
                    <a:pt x="1134" y="911"/>
                  </a:lnTo>
                  <a:lnTo>
                    <a:pt x="1120" y="888"/>
                  </a:lnTo>
                  <a:lnTo>
                    <a:pt x="1105" y="868"/>
                  </a:lnTo>
                  <a:lnTo>
                    <a:pt x="1088" y="848"/>
                  </a:lnTo>
                  <a:lnTo>
                    <a:pt x="1071" y="829"/>
                  </a:lnTo>
                  <a:lnTo>
                    <a:pt x="1053" y="811"/>
                  </a:lnTo>
                  <a:lnTo>
                    <a:pt x="1034" y="794"/>
                  </a:lnTo>
                  <a:lnTo>
                    <a:pt x="1014" y="778"/>
                  </a:lnTo>
                  <a:lnTo>
                    <a:pt x="993" y="762"/>
                  </a:lnTo>
                  <a:lnTo>
                    <a:pt x="971" y="749"/>
                  </a:lnTo>
                  <a:lnTo>
                    <a:pt x="948" y="735"/>
                  </a:lnTo>
                  <a:lnTo>
                    <a:pt x="924" y="724"/>
                  </a:lnTo>
                  <a:lnTo>
                    <a:pt x="899" y="714"/>
                  </a:lnTo>
                  <a:lnTo>
                    <a:pt x="875" y="704"/>
                  </a:lnTo>
                  <a:lnTo>
                    <a:pt x="848" y="696"/>
                  </a:lnTo>
                  <a:lnTo>
                    <a:pt x="821" y="688"/>
                  </a:lnTo>
                  <a:lnTo>
                    <a:pt x="793" y="683"/>
                  </a:lnTo>
                  <a:lnTo>
                    <a:pt x="764" y="678"/>
                  </a:lnTo>
                  <a:lnTo>
                    <a:pt x="734" y="675"/>
                  </a:lnTo>
                  <a:lnTo>
                    <a:pt x="704" y="673"/>
                  </a:lnTo>
                  <a:lnTo>
                    <a:pt x="673" y="673"/>
                  </a:lnTo>
                  <a:lnTo>
                    <a:pt x="328" y="673"/>
                  </a:lnTo>
                  <a:close/>
                  <a:moveTo>
                    <a:pt x="328" y="984"/>
                  </a:moveTo>
                  <a:lnTo>
                    <a:pt x="656" y="984"/>
                  </a:lnTo>
                  <a:lnTo>
                    <a:pt x="669" y="985"/>
                  </a:lnTo>
                  <a:lnTo>
                    <a:pt x="683" y="985"/>
                  </a:lnTo>
                  <a:lnTo>
                    <a:pt x="695" y="987"/>
                  </a:lnTo>
                  <a:lnTo>
                    <a:pt x="707" y="988"/>
                  </a:lnTo>
                  <a:lnTo>
                    <a:pt x="720" y="991"/>
                  </a:lnTo>
                  <a:lnTo>
                    <a:pt x="732" y="995"/>
                  </a:lnTo>
                  <a:lnTo>
                    <a:pt x="743" y="998"/>
                  </a:lnTo>
                  <a:lnTo>
                    <a:pt x="753" y="1002"/>
                  </a:lnTo>
                  <a:lnTo>
                    <a:pt x="765" y="1007"/>
                  </a:lnTo>
                  <a:lnTo>
                    <a:pt x="775" y="1012"/>
                  </a:lnTo>
                  <a:lnTo>
                    <a:pt x="785" y="1017"/>
                  </a:lnTo>
                  <a:lnTo>
                    <a:pt x="794" y="1024"/>
                  </a:lnTo>
                  <a:lnTo>
                    <a:pt x="803" y="1031"/>
                  </a:lnTo>
                  <a:lnTo>
                    <a:pt x="812" y="1037"/>
                  </a:lnTo>
                  <a:lnTo>
                    <a:pt x="820" y="1044"/>
                  </a:lnTo>
                  <a:lnTo>
                    <a:pt x="828" y="1053"/>
                  </a:lnTo>
                  <a:lnTo>
                    <a:pt x="834" y="1061"/>
                  </a:lnTo>
                  <a:lnTo>
                    <a:pt x="841" y="1070"/>
                  </a:lnTo>
                  <a:lnTo>
                    <a:pt x="848" y="1079"/>
                  </a:lnTo>
                  <a:lnTo>
                    <a:pt x="853" y="1088"/>
                  </a:lnTo>
                  <a:lnTo>
                    <a:pt x="859" y="1098"/>
                  </a:lnTo>
                  <a:lnTo>
                    <a:pt x="865" y="1108"/>
                  </a:lnTo>
                  <a:lnTo>
                    <a:pt x="869" y="1119"/>
                  </a:lnTo>
                  <a:lnTo>
                    <a:pt x="874" y="1131"/>
                  </a:lnTo>
                  <a:lnTo>
                    <a:pt x="880" y="1153"/>
                  </a:lnTo>
                  <a:lnTo>
                    <a:pt x="885" y="1178"/>
                  </a:lnTo>
                  <a:lnTo>
                    <a:pt x="888" y="1204"/>
                  </a:lnTo>
                  <a:lnTo>
                    <a:pt x="889" y="1230"/>
                  </a:lnTo>
                  <a:lnTo>
                    <a:pt x="888" y="1258"/>
                  </a:lnTo>
                  <a:lnTo>
                    <a:pt x="885" y="1283"/>
                  </a:lnTo>
                  <a:lnTo>
                    <a:pt x="880" y="1308"/>
                  </a:lnTo>
                  <a:lnTo>
                    <a:pt x="874" y="1332"/>
                  </a:lnTo>
                  <a:lnTo>
                    <a:pt x="869" y="1342"/>
                  </a:lnTo>
                  <a:lnTo>
                    <a:pt x="865" y="1353"/>
                  </a:lnTo>
                  <a:lnTo>
                    <a:pt x="859" y="1363"/>
                  </a:lnTo>
                  <a:lnTo>
                    <a:pt x="853" y="1373"/>
                  </a:lnTo>
                  <a:lnTo>
                    <a:pt x="848" y="1382"/>
                  </a:lnTo>
                  <a:lnTo>
                    <a:pt x="841" y="1392"/>
                  </a:lnTo>
                  <a:lnTo>
                    <a:pt x="834" y="1400"/>
                  </a:lnTo>
                  <a:lnTo>
                    <a:pt x="828" y="1409"/>
                  </a:lnTo>
                  <a:lnTo>
                    <a:pt x="820" y="1417"/>
                  </a:lnTo>
                  <a:lnTo>
                    <a:pt x="812" y="1424"/>
                  </a:lnTo>
                  <a:lnTo>
                    <a:pt x="803" y="1431"/>
                  </a:lnTo>
                  <a:lnTo>
                    <a:pt x="794" y="1437"/>
                  </a:lnTo>
                  <a:lnTo>
                    <a:pt x="785" y="1443"/>
                  </a:lnTo>
                  <a:lnTo>
                    <a:pt x="775" y="1449"/>
                  </a:lnTo>
                  <a:lnTo>
                    <a:pt x="765" y="1454"/>
                  </a:lnTo>
                  <a:lnTo>
                    <a:pt x="753" y="1459"/>
                  </a:lnTo>
                  <a:lnTo>
                    <a:pt x="743" y="1463"/>
                  </a:lnTo>
                  <a:lnTo>
                    <a:pt x="732" y="1466"/>
                  </a:lnTo>
                  <a:lnTo>
                    <a:pt x="720" y="1469"/>
                  </a:lnTo>
                  <a:lnTo>
                    <a:pt x="707" y="1472"/>
                  </a:lnTo>
                  <a:lnTo>
                    <a:pt x="695" y="1473"/>
                  </a:lnTo>
                  <a:lnTo>
                    <a:pt x="683" y="1475"/>
                  </a:lnTo>
                  <a:lnTo>
                    <a:pt x="669" y="1475"/>
                  </a:lnTo>
                  <a:lnTo>
                    <a:pt x="656" y="1477"/>
                  </a:lnTo>
                  <a:lnTo>
                    <a:pt x="328" y="1477"/>
                  </a:lnTo>
                  <a:lnTo>
                    <a:pt x="328" y="984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Freeform 6"/>
            <p:cNvSpPr>
              <a:spLocks noEditPoints="1"/>
            </p:cNvSpPr>
            <p:nvPr/>
          </p:nvSpPr>
          <p:spPr bwMode="auto">
            <a:xfrm>
              <a:off x="6778625" y="411163"/>
              <a:ext cx="2020888" cy="2144712"/>
            </a:xfrm>
            <a:custGeom>
              <a:avLst/>
              <a:gdLst>
                <a:gd name="T0" fmla="*/ 6365 w 6365"/>
                <a:gd name="T1" fmla="*/ 6357 h 6755"/>
                <a:gd name="T2" fmla="*/ 2996 w 6365"/>
                <a:gd name="T3" fmla="*/ 4768 h 6755"/>
                <a:gd name="T4" fmla="*/ 4494 w 6365"/>
                <a:gd name="T5" fmla="*/ 6357 h 6755"/>
                <a:gd name="T6" fmla="*/ 4868 w 6365"/>
                <a:gd name="T7" fmla="*/ 6755 h 6755"/>
                <a:gd name="T8" fmla="*/ 4494 w 6365"/>
                <a:gd name="T9" fmla="*/ 5960 h 6755"/>
                <a:gd name="T10" fmla="*/ 3370 w 6365"/>
                <a:gd name="T11" fmla="*/ 5166 h 6755"/>
                <a:gd name="T12" fmla="*/ 4494 w 6365"/>
                <a:gd name="T13" fmla="*/ 5960 h 6755"/>
                <a:gd name="T14" fmla="*/ 5991 w 6365"/>
                <a:gd name="T15" fmla="*/ 5166 h 6755"/>
                <a:gd name="T16" fmla="*/ 4868 w 6365"/>
                <a:gd name="T17" fmla="*/ 5961 h 6755"/>
                <a:gd name="T18" fmla="*/ 0 w 6365"/>
                <a:gd name="T19" fmla="*/ 4371 h 6755"/>
                <a:gd name="T20" fmla="*/ 6365 w 6365"/>
                <a:gd name="T21" fmla="*/ 3973 h 6755"/>
                <a:gd name="T22" fmla="*/ 0 w 6365"/>
                <a:gd name="T23" fmla="*/ 4371 h 6755"/>
                <a:gd name="T24" fmla="*/ 6365 w 6365"/>
                <a:gd name="T25" fmla="*/ 3576 h 6755"/>
                <a:gd name="T26" fmla="*/ 5804 w 6365"/>
                <a:gd name="T27" fmla="*/ 0 h 6755"/>
                <a:gd name="T28" fmla="*/ 5243 w 6365"/>
                <a:gd name="T29" fmla="*/ 597 h 6755"/>
                <a:gd name="T30" fmla="*/ 4681 w 6365"/>
                <a:gd name="T31" fmla="*/ 0 h 6755"/>
                <a:gd name="T32" fmla="*/ 3744 w 6365"/>
                <a:gd name="T33" fmla="*/ 3576 h 6755"/>
                <a:gd name="T34" fmla="*/ 4120 w 6365"/>
                <a:gd name="T35" fmla="*/ 1193 h 6755"/>
                <a:gd name="T36" fmla="*/ 4868 w 6365"/>
                <a:gd name="T37" fmla="*/ 3576 h 6755"/>
                <a:gd name="T38" fmla="*/ 5243 w 6365"/>
                <a:gd name="T39" fmla="*/ 1193 h 6755"/>
                <a:gd name="T40" fmla="*/ 5991 w 6365"/>
                <a:gd name="T41" fmla="*/ 3576 h 6755"/>
                <a:gd name="T42" fmla="*/ 3370 w 6365"/>
                <a:gd name="T43" fmla="*/ 3576 h 6755"/>
                <a:gd name="T44" fmla="*/ 1873 w 6365"/>
                <a:gd name="T45" fmla="*/ 0 h 6755"/>
                <a:gd name="T46" fmla="*/ 2247 w 6365"/>
                <a:gd name="T47" fmla="*/ 398 h 6755"/>
                <a:gd name="T48" fmla="*/ 2996 w 6365"/>
                <a:gd name="T49" fmla="*/ 3178 h 6755"/>
                <a:gd name="T50" fmla="*/ 2247 w 6365"/>
                <a:gd name="T51" fmla="*/ 398 h 6755"/>
                <a:gd name="T52" fmla="*/ 1499 w 6365"/>
                <a:gd name="T53" fmla="*/ 3576 h 6755"/>
                <a:gd name="T54" fmla="*/ 936 w 6365"/>
                <a:gd name="T55" fmla="*/ 0 h 6755"/>
                <a:gd name="T56" fmla="*/ 0 w 6365"/>
                <a:gd name="T57" fmla="*/ 994 h 6755"/>
                <a:gd name="T58" fmla="*/ 0 w 6365"/>
                <a:gd name="T59" fmla="*/ 3576 h 6755"/>
                <a:gd name="T60" fmla="*/ 1123 w 6365"/>
                <a:gd name="T61" fmla="*/ 398 h 6755"/>
                <a:gd name="T62" fmla="*/ 375 w 6365"/>
                <a:gd name="T63" fmla="*/ 3178 h 6755"/>
                <a:gd name="T64" fmla="*/ 2621 w 6365"/>
                <a:gd name="T65" fmla="*/ 4768 h 6755"/>
                <a:gd name="T66" fmla="*/ 0 w 6365"/>
                <a:gd name="T67" fmla="*/ 6755 h 6755"/>
                <a:gd name="T68" fmla="*/ 375 w 6365"/>
                <a:gd name="T69" fmla="*/ 6357 h 6755"/>
                <a:gd name="T70" fmla="*/ 2621 w 6365"/>
                <a:gd name="T71" fmla="*/ 4768 h 6755"/>
                <a:gd name="T72" fmla="*/ 375 w 6365"/>
                <a:gd name="T73" fmla="*/ 5960 h 6755"/>
                <a:gd name="T74" fmla="*/ 2247 w 6365"/>
                <a:gd name="T75" fmla="*/ 5166 h 67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65"/>
                <a:gd name="T115" fmla="*/ 0 h 6755"/>
                <a:gd name="T116" fmla="*/ 6365 w 6365"/>
                <a:gd name="T117" fmla="*/ 6755 h 67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65" h="6755">
                  <a:moveTo>
                    <a:pt x="4868" y="6357"/>
                  </a:moveTo>
                  <a:lnTo>
                    <a:pt x="6365" y="6357"/>
                  </a:lnTo>
                  <a:lnTo>
                    <a:pt x="6365" y="4768"/>
                  </a:lnTo>
                  <a:lnTo>
                    <a:pt x="2996" y="4768"/>
                  </a:lnTo>
                  <a:lnTo>
                    <a:pt x="2996" y="6357"/>
                  </a:lnTo>
                  <a:lnTo>
                    <a:pt x="4494" y="6357"/>
                  </a:lnTo>
                  <a:lnTo>
                    <a:pt x="4494" y="6755"/>
                  </a:lnTo>
                  <a:lnTo>
                    <a:pt x="4868" y="6755"/>
                  </a:lnTo>
                  <a:lnTo>
                    <a:pt x="4868" y="6357"/>
                  </a:lnTo>
                  <a:close/>
                  <a:moveTo>
                    <a:pt x="4494" y="5960"/>
                  </a:moveTo>
                  <a:lnTo>
                    <a:pt x="3370" y="5960"/>
                  </a:lnTo>
                  <a:lnTo>
                    <a:pt x="3370" y="5166"/>
                  </a:lnTo>
                  <a:lnTo>
                    <a:pt x="4494" y="5166"/>
                  </a:lnTo>
                  <a:lnTo>
                    <a:pt x="4494" y="5960"/>
                  </a:lnTo>
                  <a:close/>
                  <a:moveTo>
                    <a:pt x="4868" y="5166"/>
                  </a:moveTo>
                  <a:lnTo>
                    <a:pt x="5991" y="5166"/>
                  </a:lnTo>
                  <a:lnTo>
                    <a:pt x="5991" y="5961"/>
                  </a:lnTo>
                  <a:lnTo>
                    <a:pt x="4868" y="5961"/>
                  </a:lnTo>
                  <a:lnTo>
                    <a:pt x="4868" y="5166"/>
                  </a:lnTo>
                  <a:close/>
                  <a:moveTo>
                    <a:pt x="0" y="4371"/>
                  </a:moveTo>
                  <a:lnTo>
                    <a:pt x="6365" y="4371"/>
                  </a:lnTo>
                  <a:lnTo>
                    <a:pt x="6365" y="3973"/>
                  </a:lnTo>
                  <a:lnTo>
                    <a:pt x="0" y="3973"/>
                  </a:lnTo>
                  <a:lnTo>
                    <a:pt x="0" y="4371"/>
                  </a:lnTo>
                  <a:close/>
                  <a:moveTo>
                    <a:pt x="5991" y="3576"/>
                  </a:moveTo>
                  <a:lnTo>
                    <a:pt x="6365" y="3576"/>
                  </a:lnTo>
                  <a:lnTo>
                    <a:pt x="6365" y="0"/>
                  </a:lnTo>
                  <a:lnTo>
                    <a:pt x="5804" y="0"/>
                  </a:lnTo>
                  <a:lnTo>
                    <a:pt x="5804" y="1"/>
                  </a:lnTo>
                  <a:lnTo>
                    <a:pt x="5243" y="597"/>
                  </a:lnTo>
                  <a:lnTo>
                    <a:pt x="5243" y="0"/>
                  </a:lnTo>
                  <a:lnTo>
                    <a:pt x="4681" y="0"/>
                  </a:lnTo>
                  <a:lnTo>
                    <a:pt x="3744" y="994"/>
                  </a:lnTo>
                  <a:lnTo>
                    <a:pt x="3744" y="3576"/>
                  </a:lnTo>
                  <a:lnTo>
                    <a:pt x="4120" y="3576"/>
                  </a:lnTo>
                  <a:lnTo>
                    <a:pt x="4120" y="1193"/>
                  </a:lnTo>
                  <a:lnTo>
                    <a:pt x="4868" y="398"/>
                  </a:lnTo>
                  <a:lnTo>
                    <a:pt x="4868" y="3576"/>
                  </a:lnTo>
                  <a:lnTo>
                    <a:pt x="5243" y="3576"/>
                  </a:lnTo>
                  <a:lnTo>
                    <a:pt x="5243" y="1193"/>
                  </a:lnTo>
                  <a:lnTo>
                    <a:pt x="5991" y="398"/>
                  </a:lnTo>
                  <a:lnTo>
                    <a:pt x="5991" y="3576"/>
                  </a:lnTo>
                  <a:close/>
                  <a:moveTo>
                    <a:pt x="1873" y="3576"/>
                  </a:moveTo>
                  <a:lnTo>
                    <a:pt x="3370" y="3576"/>
                  </a:lnTo>
                  <a:lnTo>
                    <a:pt x="3370" y="0"/>
                  </a:lnTo>
                  <a:lnTo>
                    <a:pt x="1873" y="0"/>
                  </a:lnTo>
                  <a:lnTo>
                    <a:pt x="1873" y="3576"/>
                  </a:lnTo>
                  <a:close/>
                  <a:moveTo>
                    <a:pt x="2247" y="398"/>
                  </a:moveTo>
                  <a:lnTo>
                    <a:pt x="2996" y="398"/>
                  </a:lnTo>
                  <a:lnTo>
                    <a:pt x="2996" y="3178"/>
                  </a:lnTo>
                  <a:lnTo>
                    <a:pt x="2247" y="3178"/>
                  </a:lnTo>
                  <a:lnTo>
                    <a:pt x="2247" y="398"/>
                  </a:lnTo>
                  <a:close/>
                  <a:moveTo>
                    <a:pt x="0" y="3576"/>
                  </a:moveTo>
                  <a:lnTo>
                    <a:pt x="1499" y="3576"/>
                  </a:lnTo>
                  <a:lnTo>
                    <a:pt x="1499" y="0"/>
                  </a:lnTo>
                  <a:lnTo>
                    <a:pt x="936" y="0"/>
                  </a:lnTo>
                  <a:lnTo>
                    <a:pt x="0" y="994"/>
                  </a:lnTo>
                  <a:lnTo>
                    <a:pt x="0" y="3576"/>
                  </a:lnTo>
                  <a:close/>
                  <a:moveTo>
                    <a:pt x="375" y="1193"/>
                  </a:moveTo>
                  <a:lnTo>
                    <a:pt x="1123" y="398"/>
                  </a:lnTo>
                  <a:lnTo>
                    <a:pt x="1123" y="3178"/>
                  </a:lnTo>
                  <a:lnTo>
                    <a:pt x="375" y="3178"/>
                  </a:lnTo>
                  <a:lnTo>
                    <a:pt x="375" y="1193"/>
                  </a:lnTo>
                  <a:close/>
                  <a:moveTo>
                    <a:pt x="2621" y="4768"/>
                  </a:moveTo>
                  <a:lnTo>
                    <a:pt x="0" y="4768"/>
                  </a:lnTo>
                  <a:lnTo>
                    <a:pt x="0" y="6755"/>
                  </a:lnTo>
                  <a:lnTo>
                    <a:pt x="375" y="6755"/>
                  </a:lnTo>
                  <a:lnTo>
                    <a:pt x="375" y="6357"/>
                  </a:lnTo>
                  <a:lnTo>
                    <a:pt x="2621" y="6357"/>
                  </a:lnTo>
                  <a:lnTo>
                    <a:pt x="2621" y="4768"/>
                  </a:lnTo>
                  <a:close/>
                  <a:moveTo>
                    <a:pt x="2247" y="5960"/>
                  </a:moveTo>
                  <a:lnTo>
                    <a:pt x="375" y="5960"/>
                  </a:lnTo>
                  <a:lnTo>
                    <a:pt x="375" y="5166"/>
                  </a:lnTo>
                  <a:lnTo>
                    <a:pt x="2247" y="5166"/>
                  </a:lnTo>
                  <a:lnTo>
                    <a:pt x="2247" y="5960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Rectangle 7"/>
            <p:cNvSpPr>
              <a:spLocks noChangeArrowheads="1"/>
            </p:cNvSpPr>
            <p:nvPr/>
          </p:nvSpPr>
          <p:spPr bwMode="auto">
            <a:xfrm>
              <a:off x="9631363" y="411163"/>
              <a:ext cx="119063" cy="2144712"/>
            </a:xfrm>
            <a:prstGeom prst="rect">
              <a:avLst/>
            </a:prstGeom>
            <a:solidFill>
              <a:srgbClr val="95C1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3556" name="Group 50"/>
          <p:cNvGrpSpPr>
            <a:grpSpLocks noChangeAspect="1"/>
          </p:cNvGrpSpPr>
          <p:nvPr/>
        </p:nvGrpSpPr>
        <p:grpSpPr bwMode="auto">
          <a:xfrm>
            <a:off x="225425" y="871538"/>
            <a:ext cx="407988" cy="439737"/>
            <a:chOff x="2302416" y="2734962"/>
            <a:chExt cx="249238" cy="276229"/>
          </a:xfrm>
        </p:grpSpPr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2302416" y="2734962"/>
              <a:ext cx="249238" cy="276229"/>
            </a:xfrm>
            <a:custGeom>
              <a:avLst/>
              <a:gdLst>
                <a:gd name="T0" fmla="*/ 0 w 188"/>
                <a:gd name="T1" fmla="*/ 184 h 208"/>
                <a:gd name="T2" fmla="*/ 2 w 188"/>
                <a:gd name="T3" fmla="*/ 167 h 208"/>
                <a:gd name="T4" fmla="*/ 5 w 188"/>
                <a:gd name="T5" fmla="*/ 149 h 208"/>
                <a:gd name="T6" fmla="*/ 9 w 188"/>
                <a:gd name="T7" fmla="*/ 135 h 208"/>
                <a:gd name="T8" fmla="*/ 46 w 188"/>
                <a:gd name="T9" fmla="*/ 119 h 208"/>
                <a:gd name="T10" fmla="*/ 60 w 188"/>
                <a:gd name="T11" fmla="*/ 104 h 208"/>
                <a:gd name="T12" fmla="*/ 69 w 188"/>
                <a:gd name="T13" fmla="*/ 96 h 208"/>
                <a:gd name="T14" fmla="*/ 68 w 188"/>
                <a:gd name="T15" fmla="*/ 77 h 208"/>
                <a:gd name="T16" fmla="*/ 64 w 188"/>
                <a:gd name="T17" fmla="*/ 74 h 208"/>
                <a:gd name="T18" fmla="*/ 58 w 188"/>
                <a:gd name="T19" fmla="*/ 61 h 208"/>
                <a:gd name="T20" fmla="*/ 59 w 188"/>
                <a:gd name="T21" fmla="*/ 55 h 208"/>
                <a:gd name="T22" fmla="*/ 56 w 188"/>
                <a:gd name="T23" fmla="*/ 49 h 208"/>
                <a:gd name="T24" fmla="*/ 61 w 188"/>
                <a:gd name="T25" fmla="*/ 26 h 208"/>
                <a:gd name="T26" fmla="*/ 60 w 188"/>
                <a:gd name="T27" fmla="*/ 26 h 208"/>
                <a:gd name="T28" fmla="*/ 56 w 188"/>
                <a:gd name="T29" fmla="*/ 31 h 208"/>
                <a:gd name="T30" fmla="*/ 81 w 188"/>
                <a:gd name="T31" fmla="*/ 1 h 208"/>
                <a:gd name="T32" fmla="*/ 98 w 188"/>
                <a:gd name="T33" fmla="*/ 2 h 208"/>
                <a:gd name="T34" fmla="*/ 98 w 188"/>
                <a:gd name="T35" fmla="*/ 2 h 208"/>
                <a:gd name="T36" fmla="*/ 102 w 188"/>
                <a:gd name="T37" fmla="*/ 3 h 208"/>
                <a:gd name="T38" fmla="*/ 102 w 188"/>
                <a:gd name="T39" fmla="*/ 3 h 208"/>
                <a:gd name="T40" fmla="*/ 132 w 188"/>
                <a:gd name="T41" fmla="*/ 29 h 208"/>
                <a:gd name="T42" fmla="*/ 129 w 188"/>
                <a:gd name="T43" fmla="*/ 26 h 208"/>
                <a:gd name="T44" fmla="*/ 128 w 188"/>
                <a:gd name="T45" fmla="*/ 26 h 208"/>
                <a:gd name="T46" fmla="*/ 132 w 188"/>
                <a:gd name="T47" fmla="*/ 48 h 208"/>
                <a:gd name="T48" fmla="*/ 129 w 188"/>
                <a:gd name="T49" fmla="*/ 54 h 208"/>
                <a:gd name="T50" fmla="*/ 131 w 188"/>
                <a:gd name="T51" fmla="*/ 61 h 208"/>
                <a:gd name="T52" fmla="*/ 125 w 188"/>
                <a:gd name="T53" fmla="*/ 75 h 208"/>
                <a:gd name="T54" fmla="*/ 121 w 188"/>
                <a:gd name="T55" fmla="*/ 77 h 208"/>
                <a:gd name="T56" fmla="*/ 119 w 188"/>
                <a:gd name="T57" fmla="*/ 96 h 208"/>
                <a:gd name="T58" fmla="*/ 130 w 188"/>
                <a:gd name="T59" fmla="*/ 114 h 208"/>
                <a:gd name="T60" fmla="*/ 142 w 188"/>
                <a:gd name="T61" fmla="*/ 119 h 208"/>
                <a:gd name="T62" fmla="*/ 163 w 188"/>
                <a:gd name="T63" fmla="*/ 127 h 208"/>
                <a:gd name="T64" fmla="*/ 180 w 188"/>
                <a:gd name="T65" fmla="*/ 135 h 208"/>
                <a:gd name="T66" fmla="*/ 184 w 188"/>
                <a:gd name="T67" fmla="*/ 149 h 208"/>
                <a:gd name="T68" fmla="*/ 186 w 188"/>
                <a:gd name="T69" fmla="*/ 165 h 208"/>
                <a:gd name="T70" fmla="*/ 187 w 188"/>
                <a:gd name="T71" fmla="*/ 179 h 208"/>
                <a:gd name="T72" fmla="*/ 188 w 188"/>
                <a:gd name="T73" fmla="*/ 184 h 208"/>
                <a:gd name="T74" fmla="*/ 187 w 188"/>
                <a:gd name="T75" fmla="*/ 189 h 208"/>
                <a:gd name="T76" fmla="*/ 94 w 188"/>
                <a:gd name="T77" fmla="*/ 208 h 208"/>
                <a:gd name="T78" fmla="*/ 0 w 188"/>
                <a:gd name="T79" fmla="*/ 189 h 208"/>
                <a:gd name="T80" fmla="*/ 0 w 188"/>
                <a:gd name="T81" fmla="*/ 186 h 208"/>
                <a:gd name="T82" fmla="*/ 0 w 188"/>
                <a:gd name="T83" fmla="*/ 1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208">
                  <a:moveTo>
                    <a:pt x="0" y="184"/>
                  </a:moveTo>
                  <a:cubicBezTo>
                    <a:pt x="0" y="180"/>
                    <a:pt x="1" y="172"/>
                    <a:pt x="2" y="167"/>
                  </a:cubicBezTo>
                  <a:cubicBezTo>
                    <a:pt x="2" y="161"/>
                    <a:pt x="3" y="154"/>
                    <a:pt x="5" y="149"/>
                  </a:cubicBezTo>
                  <a:cubicBezTo>
                    <a:pt x="6" y="144"/>
                    <a:pt x="6" y="140"/>
                    <a:pt x="9" y="135"/>
                  </a:cubicBezTo>
                  <a:cubicBezTo>
                    <a:pt x="14" y="127"/>
                    <a:pt x="39" y="121"/>
                    <a:pt x="46" y="119"/>
                  </a:cubicBezTo>
                  <a:cubicBezTo>
                    <a:pt x="55" y="117"/>
                    <a:pt x="59" y="109"/>
                    <a:pt x="60" y="104"/>
                  </a:cubicBezTo>
                  <a:cubicBezTo>
                    <a:pt x="62" y="98"/>
                    <a:pt x="69" y="96"/>
                    <a:pt x="69" y="96"/>
                  </a:cubicBezTo>
                  <a:cubicBezTo>
                    <a:pt x="70" y="84"/>
                    <a:pt x="68" y="77"/>
                    <a:pt x="68" y="77"/>
                  </a:cubicBezTo>
                  <a:cubicBezTo>
                    <a:pt x="68" y="77"/>
                    <a:pt x="67" y="78"/>
                    <a:pt x="64" y="74"/>
                  </a:cubicBezTo>
                  <a:cubicBezTo>
                    <a:pt x="61" y="72"/>
                    <a:pt x="59" y="65"/>
                    <a:pt x="58" y="61"/>
                  </a:cubicBezTo>
                  <a:cubicBezTo>
                    <a:pt x="57" y="58"/>
                    <a:pt x="58" y="56"/>
                    <a:pt x="59" y="55"/>
                  </a:cubicBezTo>
                  <a:cubicBezTo>
                    <a:pt x="58" y="53"/>
                    <a:pt x="56" y="50"/>
                    <a:pt x="56" y="49"/>
                  </a:cubicBezTo>
                  <a:cubicBezTo>
                    <a:pt x="54" y="42"/>
                    <a:pt x="56" y="32"/>
                    <a:pt x="61" y="26"/>
                  </a:cubicBezTo>
                  <a:cubicBezTo>
                    <a:pt x="60" y="26"/>
                    <a:pt x="60" y="25"/>
                    <a:pt x="60" y="26"/>
                  </a:cubicBezTo>
                  <a:cubicBezTo>
                    <a:pt x="57" y="29"/>
                    <a:pt x="56" y="32"/>
                    <a:pt x="56" y="31"/>
                  </a:cubicBezTo>
                  <a:cubicBezTo>
                    <a:pt x="57" y="16"/>
                    <a:pt x="67" y="4"/>
                    <a:pt x="81" y="1"/>
                  </a:cubicBezTo>
                  <a:cubicBezTo>
                    <a:pt x="89" y="0"/>
                    <a:pt x="95" y="1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101" y="2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11" y="0"/>
                    <a:pt x="130" y="15"/>
                    <a:pt x="132" y="29"/>
                  </a:cubicBezTo>
                  <a:cubicBezTo>
                    <a:pt x="132" y="29"/>
                    <a:pt x="130" y="26"/>
                    <a:pt x="129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32" y="32"/>
                    <a:pt x="134" y="37"/>
                    <a:pt x="132" y="48"/>
                  </a:cubicBezTo>
                  <a:cubicBezTo>
                    <a:pt x="131" y="50"/>
                    <a:pt x="130" y="53"/>
                    <a:pt x="129" y="54"/>
                  </a:cubicBezTo>
                  <a:cubicBezTo>
                    <a:pt x="129" y="54"/>
                    <a:pt x="132" y="55"/>
                    <a:pt x="131" y="61"/>
                  </a:cubicBezTo>
                  <a:cubicBezTo>
                    <a:pt x="130" y="65"/>
                    <a:pt x="128" y="72"/>
                    <a:pt x="125" y="75"/>
                  </a:cubicBezTo>
                  <a:cubicBezTo>
                    <a:pt x="121" y="78"/>
                    <a:pt x="121" y="77"/>
                    <a:pt x="121" y="77"/>
                  </a:cubicBezTo>
                  <a:cubicBezTo>
                    <a:pt x="121" y="77"/>
                    <a:pt x="118" y="84"/>
                    <a:pt x="119" y="96"/>
                  </a:cubicBezTo>
                  <a:cubicBezTo>
                    <a:pt x="119" y="96"/>
                    <a:pt x="128" y="101"/>
                    <a:pt x="130" y="114"/>
                  </a:cubicBezTo>
                  <a:cubicBezTo>
                    <a:pt x="131" y="115"/>
                    <a:pt x="137" y="117"/>
                    <a:pt x="142" y="119"/>
                  </a:cubicBezTo>
                  <a:cubicBezTo>
                    <a:pt x="149" y="122"/>
                    <a:pt x="156" y="125"/>
                    <a:pt x="163" y="127"/>
                  </a:cubicBezTo>
                  <a:cubicBezTo>
                    <a:pt x="168" y="130"/>
                    <a:pt x="178" y="134"/>
                    <a:pt x="180" y="135"/>
                  </a:cubicBezTo>
                  <a:cubicBezTo>
                    <a:pt x="180" y="136"/>
                    <a:pt x="182" y="139"/>
                    <a:pt x="184" y="149"/>
                  </a:cubicBezTo>
                  <a:cubicBezTo>
                    <a:pt x="185" y="155"/>
                    <a:pt x="185" y="159"/>
                    <a:pt x="186" y="165"/>
                  </a:cubicBezTo>
                  <a:cubicBezTo>
                    <a:pt x="186" y="169"/>
                    <a:pt x="187" y="175"/>
                    <a:pt x="187" y="179"/>
                  </a:cubicBezTo>
                  <a:cubicBezTo>
                    <a:pt x="187" y="181"/>
                    <a:pt x="188" y="182"/>
                    <a:pt x="188" y="184"/>
                  </a:cubicBezTo>
                  <a:cubicBezTo>
                    <a:pt x="188" y="184"/>
                    <a:pt x="187" y="188"/>
                    <a:pt x="187" y="189"/>
                  </a:cubicBezTo>
                  <a:cubicBezTo>
                    <a:pt x="187" y="199"/>
                    <a:pt x="146" y="208"/>
                    <a:pt x="94" y="208"/>
                  </a:cubicBezTo>
                  <a:cubicBezTo>
                    <a:pt x="43" y="208"/>
                    <a:pt x="2" y="199"/>
                    <a:pt x="0" y="189"/>
                  </a:cubicBezTo>
                  <a:cubicBezTo>
                    <a:pt x="0" y="189"/>
                    <a:pt x="0" y="186"/>
                    <a:pt x="0" y="186"/>
                  </a:cubicBezTo>
                  <a:cubicBezTo>
                    <a:pt x="0" y="185"/>
                    <a:pt x="0" y="185"/>
                    <a:pt x="0" y="184"/>
                  </a:cubicBezTo>
                  <a:close/>
                </a:path>
              </a:pathLst>
            </a:custGeom>
            <a:solidFill>
              <a:srgbClr val="8FC54C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74295" tIns="37148" rIns="74295" bIns="37148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38" kern="0" dirty="0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2389698" y="2861608"/>
              <a:ext cx="72735" cy="149583"/>
            </a:xfrm>
            <a:custGeom>
              <a:avLst/>
              <a:gdLst>
                <a:gd name="T0" fmla="*/ 24 w 55"/>
                <a:gd name="T1" fmla="*/ 113 h 113"/>
                <a:gd name="T2" fmla="*/ 0 w 55"/>
                <a:gd name="T3" fmla="*/ 2 h 113"/>
                <a:gd name="T4" fmla="*/ 3 w 55"/>
                <a:gd name="T5" fmla="*/ 0 h 113"/>
                <a:gd name="T6" fmla="*/ 16 w 55"/>
                <a:gd name="T7" fmla="*/ 20 h 113"/>
                <a:gd name="T8" fmla="*/ 27 w 55"/>
                <a:gd name="T9" fmla="*/ 26 h 113"/>
                <a:gd name="T10" fmla="*/ 53 w 55"/>
                <a:gd name="T11" fmla="*/ 1 h 113"/>
                <a:gd name="T12" fmla="*/ 53 w 55"/>
                <a:gd name="T13" fmla="*/ 1 h 113"/>
                <a:gd name="T14" fmla="*/ 55 w 55"/>
                <a:gd name="T15" fmla="*/ 3 h 113"/>
                <a:gd name="T16" fmla="*/ 50 w 55"/>
                <a:gd name="T17" fmla="*/ 34 h 113"/>
                <a:gd name="T18" fmla="*/ 24 w 55"/>
                <a:gd name="T19" fmla="*/ 113 h 113"/>
                <a:gd name="T20" fmla="*/ 24 w 55"/>
                <a:gd name="T2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13">
                  <a:moveTo>
                    <a:pt x="24" y="113"/>
                  </a:moveTo>
                  <a:cubicBezTo>
                    <a:pt x="4" y="63"/>
                    <a:pt x="1" y="9"/>
                    <a:pt x="0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3"/>
                    <a:pt x="8" y="12"/>
                    <a:pt x="16" y="20"/>
                  </a:cubicBezTo>
                  <a:cubicBezTo>
                    <a:pt x="21" y="24"/>
                    <a:pt x="26" y="26"/>
                    <a:pt x="27" y="26"/>
                  </a:cubicBezTo>
                  <a:cubicBezTo>
                    <a:pt x="40" y="24"/>
                    <a:pt x="51" y="5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4" y="1"/>
                    <a:pt x="55" y="3"/>
                  </a:cubicBezTo>
                  <a:cubicBezTo>
                    <a:pt x="55" y="5"/>
                    <a:pt x="53" y="15"/>
                    <a:pt x="50" y="34"/>
                  </a:cubicBezTo>
                  <a:cubicBezTo>
                    <a:pt x="44" y="66"/>
                    <a:pt x="26" y="108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lose/>
                </a:path>
              </a:pathLst>
            </a:custGeom>
            <a:solidFill>
              <a:srgbClr val="8FC54C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74295" tIns="37148" rIns="74295" bIns="37148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38" kern="0" dirty="0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2410064" y="2895514"/>
              <a:ext cx="26184" cy="113683"/>
            </a:xfrm>
            <a:custGeom>
              <a:avLst/>
              <a:gdLst>
                <a:gd name="T0" fmla="*/ 2 w 19"/>
                <a:gd name="T1" fmla="*/ 87 h 87"/>
                <a:gd name="T2" fmla="*/ 17 w 19"/>
                <a:gd name="T3" fmla="*/ 87 h 87"/>
                <a:gd name="T4" fmla="*/ 17 w 19"/>
                <a:gd name="T5" fmla="*/ 37 h 87"/>
                <a:gd name="T6" fmla="*/ 14 w 19"/>
                <a:gd name="T7" fmla="*/ 11 h 87"/>
                <a:gd name="T8" fmla="*/ 14 w 19"/>
                <a:gd name="T9" fmla="*/ 9 h 87"/>
                <a:gd name="T10" fmla="*/ 17 w 19"/>
                <a:gd name="T11" fmla="*/ 5 h 87"/>
                <a:gd name="T12" fmla="*/ 16 w 19"/>
                <a:gd name="T13" fmla="*/ 1 h 87"/>
                <a:gd name="T14" fmla="*/ 11 w 19"/>
                <a:gd name="T15" fmla="*/ 3 h 87"/>
                <a:gd name="T16" fmla="*/ 7 w 19"/>
                <a:gd name="T17" fmla="*/ 1 h 87"/>
                <a:gd name="T18" fmla="*/ 6 w 19"/>
                <a:gd name="T19" fmla="*/ 3 h 87"/>
                <a:gd name="T20" fmla="*/ 8 w 19"/>
                <a:gd name="T21" fmla="*/ 9 h 87"/>
                <a:gd name="T22" fmla="*/ 4 w 19"/>
                <a:gd name="T23" fmla="*/ 29 h 87"/>
                <a:gd name="T24" fmla="*/ 2 w 19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7">
                  <a:moveTo>
                    <a:pt x="2" y="87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9" y="60"/>
                    <a:pt x="17" y="37"/>
                  </a:cubicBezTo>
                  <a:cubicBezTo>
                    <a:pt x="17" y="21"/>
                    <a:pt x="15" y="14"/>
                    <a:pt x="14" y="11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6" y="8"/>
                    <a:pt x="17" y="5"/>
                  </a:cubicBezTo>
                  <a:cubicBezTo>
                    <a:pt x="17" y="3"/>
                    <a:pt x="16" y="1"/>
                    <a:pt x="16" y="1"/>
                  </a:cubicBezTo>
                  <a:cubicBezTo>
                    <a:pt x="16" y="1"/>
                    <a:pt x="14" y="3"/>
                    <a:pt x="11" y="3"/>
                  </a:cubicBezTo>
                  <a:cubicBezTo>
                    <a:pt x="9" y="3"/>
                    <a:pt x="7" y="1"/>
                    <a:pt x="7" y="1"/>
                  </a:cubicBezTo>
                  <a:cubicBezTo>
                    <a:pt x="7" y="1"/>
                    <a:pt x="6" y="0"/>
                    <a:pt x="6" y="3"/>
                  </a:cubicBezTo>
                  <a:cubicBezTo>
                    <a:pt x="5" y="6"/>
                    <a:pt x="8" y="9"/>
                    <a:pt x="8" y="9"/>
                  </a:cubicBezTo>
                  <a:cubicBezTo>
                    <a:pt x="8" y="9"/>
                    <a:pt x="7" y="15"/>
                    <a:pt x="4" y="29"/>
                  </a:cubicBezTo>
                  <a:cubicBezTo>
                    <a:pt x="0" y="47"/>
                    <a:pt x="2" y="87"/>
                    <a:pt x="2" y="87"/>
                  </a:cubicBezTo>
                  <a:close/>
                </a:path>
              </a:pathLst>
            </a:custGeom>
            <a:solidFill>
              <a:srgbClr val="8FC54C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74295" tIns="37148" rIns="74295" bIns="37148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38" kern="0" dirty="0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</p:grpSp>
      <p:sp>
        <p:nvSpPr>
          <p:cNvPr id="74" name="Freeform 151"/>
          <p:cNvSpPr>
            <a:spLocks noChangeAspect="1" noEditPoints="1"/>
          </p:cNvSpPr>
          <p:nvPr/>
        </p:nvSpPr>
        <p:spPr bwMode="auto">
          <a:xfrm>
            <a:off x="88900" y="2849563"/>
            <a:ext cx="714375" cy="374650"/>
          </a:xfrm>
          <a:custGeom>
            <a:avLst/>
            <a:gdLst/>
            <a:ahLst/>
            <a:cxnLst>
              <a:cxn ang="0">
                <a:pos x="194" y="106"/>
              </a:cxn>
              <a:cxn ang="0">
                <a:pos x="172" y="136"/>
              </a:cxn>
              <a:cxn ang="0">
                <a:pos x="172" y="106"/>
              </a:cxn>
              <a:cxn ang="0">
                <a:pos x="0" y="60"/>
              </a:cxn>
              <a:cxn ang="0">
                <a:pos x="14" y="142"/>
              </a:cxn>
              <a:cxn ang="0">
                <a:pos x="10" y="174"/>
              </a:cxn>
              <a:cxn ang="0">
                <a:pos x="226" y="142"/>
              </a:cxn>
              <a:cxn ang="0">
                <a:pos x="222" y="60"/>
              </a:cxn>
              <a:cxn ang="0">
                <a:pos x="218" y="0"/>
              </a:cxn>
              <a:cxn ang="0">
                <a:pos x="16" y="0"/>
              </a:cxn>
              <a:cxn ang="0">
                <a:pos x="106" y="154"/>
              </a:cxn>
              <a:cxn ang="0">
                <a:pos x="96" y="48"/>
              </a:cxn>
              <a:cxn ang="0">
                <a:pos x="130" y="30"/>
              </a:cxn>
              <a:cxn ang="0">
                <a:pos x="142" y="154"/>
              </a:cxn>
              <a:cxn ang="0">
                <a:pos x="134" y="104"/>
              </a:cxn>
              <a:cxn ang="0">
                <a:pos x="106" y="104"/>
              </a:cxn>
              <a:cxn ang="0">
                <a:pos x="156" y="142"/>
              </a:cxn>
              <a:cxn ang="0">
                <a:pos x="206" y="60"/>
              </a:cxn>
              <a:cxn ang="0">
                <a:pos x="156" y="60"/>
              </a:cxn>
              <a:cxn ang="0">
                <a:pos x="30" y="142"/>
              </a:cxn>
              <a:cxn ang="0">
                <a:pos x="82" y="60"/>
              </a:cxn>
              <a:cxn ang="0">
                <a:pos x="82" y="142"/>
              </a:cxn>
              <a:cxn ang="0">
                <a:pos x="68" y="106"/>
              </a:cxn>
              <a:cxn ang="0">
                <a:pos x="46" y="136"/>
              </a:cxn>
              <a:cxn ang="0">
                <a:pos x="46" y="106"/>
              </a:cxn>
              <a:cxn ang="0">
                <a:pos x="68" y="64"/>
              </a:cxn>
              <a:cxn ang="0">
                <a:pos x="46" y="94"/>
              </a:cxn>
              <a:cxn ang="0">
                <a:pos x="46" y="64"/>
              </a:cxn>
              <a:cxn ang="0">
                <a:pos x="132" y="54"/>
              </a:cxn>
              <a:cxn ang="0">
                <a:pos x="110" y="84"/>
              </a:cxn>
              <a:cxn ang="0">
                <a:pos x="110" y="54"/>
              </a:cxn>
              <a:cxn ang="0">
                <a:pos x="194" y="64"/>
              </a:cxn>
              <a:cxn ang="0">
                <a:pos x="172" y="94"/>
              </a:cxn>
            </a:cxnLst>
            <a:rect l="0" t="0" r="r" b="b"/>
            <a:pathLst>
              <a:path w="234" h="174">
                <a:moveTo>
                  <a:pt x="172" y="106"/>
                </a:moveTo>
                <a:lnTo>
                  <a:pt x="194" y="106"/>
                </a:lnTo>
                <a:lnTo>
                  <a:pt x="194" y="136"/>
                </a:lnTo>
                <a:lnTo>
                  <a:pt x="172" y="136"/>
                </a:lnTo>
                <a:lnTo>
                  <a:pt x="172" y="106"/>
                </a:lnTo>
                <a:lnTo>
                  <a:pt x="172" y="106"/>
                </a:lnTo>
                <a:close/>
                <a:moveTo>
                  <a:pt x="16" y="0"/>
                </a:moveTo>
                <a:lnTo>
                  <a:pt x="0" y="60"/>
                </a:lnTo>
                <a:lnTo>
                  <a:pt x="14" y="60"/>
                </a:lnTo>
                <a:lnTo>
                  <a:pt x="14" y="142"/>
                </a:lnTo>
                <a:lnTo>
                  <a:pt x="10" y="142"/>
                </a:lnTo>
                <a:lnTo>
                  <a:pt x="10" y="174"/>
                </a:lnTo>
                <a:lnTo>
                  <a:pt x="226" y="174"/>
                </a:lnTo>
                <a:lnTo>
                  <a:pt x="226" y="142"/>
                </a:lnTo>
                <a:lnTo>
                  <a:pt x="222" y="142"/>
                </a:lnTo>
                <a:lnTo>
                  <a:pt x="222" y="60"/>
                </a:lnTo>
                <a:lnTo>
                  <a:pt x="234" y="60"/>
                </a:lnTo>
                <a:lnTo>
                  <a:pt x="218" y="0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06" y="104"/>
                </a:moveTo>
                <a:lnTo>
                  <a:pt x="106" y="154"/>
                </a:lnTo>
                <a:lnTo>
                  <a:pt x="96" y="154"/>
                </a:lnTo>
                <a:lnTo>
                  <a:pt x="96" y="48"/>
                </a:lnTo>
                <a:lnTo>
                  <a:pt x="108" y="30"/>
                </a:lnTo>
                <a:lnTo>
                  <a:pt x="130" y="30"/>
                </a:lnTo>
                <a:lnTo>
                  <a:pt x="142" y="48"/>
                </a:lnTo>
                <a:lnTo>
                  <a:pt x="142" y="154"/>
                </a:lnTo>
                <a:lnTo>
                  <a:pt x="134" y="154"/>
                </a:lnTo>
                <a:lnTo>
                  <a:pt x="134" y="104"/>
                </a:lnTo>
                <a:lnTo>
                  <a:pt x="106" y="104"/>
                </a:lnTo>
                <a:lnTo>
                  <a:pt x="106" y="104"/>
                </a:lnTo>
                <a:close/>
                <a:moveTo>
                  <a:pt x="156" y="60"/>
                </a:moveTo>
                <a:lnTo>
                  <a:pt x="156" y="142"/>
                </a:lnTo>
                <a:lnTo>
                  <a:pt x="206" y="142"/>
                </a:lnTo>
                <a:lnTo>
                  <a:pt x="206" y="60"/>
                </a:lnTo>
                <a:lnTo>
                  <a:pt x="156" y="60"/>
                </a:lnTo>
                <a:lnTo>
                  <a:pt x="156" y="60"/>
                </a:lnTo>
                <a:close/>
                <a:moveTo>
                  <a:pt x="82" y="142"/>
                </a:moveTo>
                <a:lnTo>
                  <a:pt x="30" y="142"/>
                </a:lnTo>
                <a:lnTo>
                  <a:pt x="30" y="60"/>
                </a:lnTo>
                <a:lnTo>
                  <a:pt x="82" y="60"/>
                </a:lnTo>
                <a:lnTo>
                  <a:pt x="82" y="142"/>
                </a:lnTo>
                <a:lnTo>
                  <a:pt x="82" y="142"/>
                </a:lnTo>
                <a:close/>
                <a:moveTo>
                  <a:pt x="46" y="106"/>
                </a:moveTo>
                <a:lnTo>
                  <a:pt x="68" y="106"/>
                </a:lnTo>
                <a:lnTo>
                  <a:pt x="68" y="136"/>
                </a:lnTo>
                <a:lnTo>
                  <a:pt x="46" y="136"/>
                </a:lnTo>
                <a:lnTo>
                  <a:pt x="46" y="106"/>
                </a:lnTo>
                <a:lnTo>
                  <a:pt x="46" y="106"/>
                </a:lnTo>
                <a:close/>
                <a:moveTo>
                  <a:pt x="46" y="64"/>
                </a:moveTo>
                <a:lnTo>
                  <a:pt x="68" y="64"/>
                </a:lnTo>
                <a:lnTo>
                  <a:pt x="68" y="94"/>
                </a:lnTo>
                <a:lnTo>
                  <a:pt x="46" y="94"/>
                </a:lnTo>
                <a:lnTo>
                  <a:pt x="46" y="64"/>
                </a:lnTo>
                <a:lnTo>
                  <a:pt x="46" y="64"/>
                </a:lnTo>
                <a:close/>
                <a:moveTo>
                  <a:pt x="110" y="54"/>
                </a:moveTo>
                <a:lnTo>
                  <a:pt x="132" y="54"/>
                </a:lnTo>
                <a:lnTo>
                  <a:pt x="132" y="84"/>
                </a:lnTo>
                <a:lnTo>
                  <a:pt x="110" y="84"/>
                </a:lnTo>
                <a:lnTo>
                  <a:pt x="110" y="54"/>
                </a:lnTo>
                <a:lnTo>
                  <a:pt x="110" y="54"/>
                </a:lnTo>
                <a:close/>
                <a:moveTo>
                  <a:pt x="172" y="64"/>
                </a:moveTo>
                <a:lnTo>
                  <a:pt x="194" y="64"/>
                </a:lnTo>
                <a:lnTo>
                  <a:pt x="194" y="94"/>
                </a:lnTo>
                <a:lnTo>
                  <a:pt x="172" y="94"/>
                </a:lnTo>
                <a:lnTo>
                  <a:pt x="172" y="64"/>
                </a:lnTo>
                <a:close/>
              </a:path>
            </a:pathLst>
          </a:custGeom>
          <a:solidFill>
            <a:srgbClr val="8FC54C"/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69" kern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9" name="Picture 4" descr="Картинки по запросу businessman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17474" r="24279"/>
          <a:stretch/>
        </p:blipFill>
        <p:spPr bwMode="auto">
          <a:xfrm>
            <a:off x="228922" y="4670533"/>
            <a:ext cx="403872" cy="59636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0" name="Прямоугольник 19"/>
          <p:cNvSpPr/>
          <p:nvPr/>
        </p:nvSpPr>
        <p:spPr>
          <a:xfrm>
            <a:off x="808038" y="765175"/>
            <a:ext cx="525145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Организационно –правовая форма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-ООО или ИП</a:t>
            </a:r>
          </a:p>
          <a:p>
            <a:pPr>
              <a:buClr>
                <a:srgbClr val="8BC540"/>
              </a:buClr>
            </a:pPr>
            <a:endParaRPr lang="ru-RU" sz="12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8038" y="1157288"/>
            <a:ext cx="8710612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Срок ведения бизнеса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- более 12 месяцев. Опыт ведения бизнеса по франшизе не обязателен.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9150" y="1585913"/>
            <a:ext cx="10931525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Финансовое состояние бизнеса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- Чистая прибыль достаточная для обслуживания кредита (отсутствуют убытки)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3275" y="2033588"/>
            <a:ext cx="1093152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Кредитная история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-  положительная (или отсутствует)</a:t>
            </a:r>
          </a:p>
          <a:p>
            <a:pPr>
              <a:buClr>
                <a:srgbClr val="8BC540"/>
              </a:buClr>
            </a:pPr>
            <a:endParaRPr lang="ru-RU" sz="12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3275" y="2700338"/>
            <a:ext cx="11214100" cy="1987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к Юридическому лицу: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резидент Российской Федерации, руководитель Общества с ограниченной ответственностью является гражданином Российской Федерации;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доля участия одного или суммарная доля нескольких участников – юридических лиц в Обществе не более 20%;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среди участников юридического лица отсутствует Российская Федерация, субъекты Российской Федерации, муниципальные образования, общественные и религиозные организации (объединения), благотворительные и иные фонды.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9150" y="4687888"/>
            <a:ext cx="10931525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к Индивидуальному предпринимателю (ИП):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гражданство Российской Федерации;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минимальный возраст 21 год;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максимальный возраст 65 (полных) лет на момент возврата кредита;</a:t>
            </a:r>
          </a:p>
          <a:p>
            <a:pPr>
              <a:lnSpc>
                <a:spcPct val="150000"/>
              </a:lnSpc>
              <a:buClr>
                <a:srgbClr val="8BC540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наличие постоянной регистрации по месту жительства на территории РФ.</a:t>
            </a:r>
          </a:p>
          <a:p>
            <a:pPr>
              <a:buClr>
                <a:srgbClr val="8BC540"/>
              </a:buClr>
            </a:pPr>
            <a:endParaRPr lang="ru-RU" sz="12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65" name="Прямоугольник 25"/>
          <p:cNvSpPr>
            <a:spLocks noChangeArrowheads="1"/>
          </p:cNvSpPr>
          <p:nvPr/>
        </p:nvSpPr>
        <p:spPr bwMode="auto">
          <a:xfrm>
            <a:off x="833438" y="2397125"/>
            <a:ext cx="114728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BC540"/>
              </a:buClr>
            </a:pPr>
            <a:r>
              <a:rPr lang="ru-RU" sz="14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Дополнительные требования</a:t>
            </a:r>
            <a:endParaRPr lang="ru-RU" sz="14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803275" y="1154113"/>
            <a:ext cx="1121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19150" y="1601788"/>
            <a:ext cx="1121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22325" y="2036763"/>
            <a:ext cx="1121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12800" y="2460625"/>
            <a:ext cx="1121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19138" y="4710113"/>
            <a:ext cx="1121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1450975" y="2717800"/>
            <a:ext cx="9864725" cy="4619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468438" y="1330325"/>
            <a:ext cx="9863137" cy="296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66850" y="781050"/>
            <a:ext cx="9864725" cy="4619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6688" y="1701800"/>
            <a:ext cx="9894887" cy="884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Заголовок 1"/>
          <p:cNvSpPr txBox="1">
            <a:spLocks/>
          </p:cNvSpPr>
          <p:nvPr/>
        </p:nvSpPr>
        <p:spPr bwMode="auto">
          <a:xfrm>
            <a:off x="255588" y="101600"/>
            <a:ext cx="82788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392738"/>
            <a:r>
              <a:rPr lang="ru-RU" sz="2000" b="1">
                <a:solidFill>
                  <a:srgbClr val="8FC54C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Преимущества кредитного продукта «Бизнес-Франшиза»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88" y="3587750"/>
            <a:ext cx="55689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358775" y="5089525"/>
            <a:ext cx="10902950" cy="0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6" descr="https://mberussia.com/wp-content/uploads/2018/02/logoRA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3550" y="263525"/>
            <a:ext cx="1276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9" name="Группа 111"/>
          <p:cNvGrpSpPr>
            <a:grpSpLocks noChangeAspect="1"/>
          </p:cNvGrpSpPr>
          <p:nvPr/>
        </p:nvGrpSpPr>
        <p:grpSpPr bwMode="auto">
          <a:xfrm>
            <a:off x="9107488" y="276225"/>
            <a:ext cx="1116012" cy="419100"/>
            <a:chOff x="6778625" y="411163"/>
            <a:chExt cx="5707063" cy="2144712"/>
          </a:xfrm>
        </p:grpSpPr>
        <p:sp>
          <p:nvSpPr>
            <p:cNvPr id="25628" name="Freeform 5"/>
            <p:cNvSpPr>
              <a:spLocks noEditPoints="1"/>
            </p:cNvSpPr>
            <p:nvPr/>
          </p:nvSpPr>
          <p:spPr bwMode="auto">
            <a:xfrm>
              <a:off x="10464800" y="1212850"/>
              <a:ext cx="2020888" cy="568325"/>
            </a:xfrm>
            <a:custGeom>
              <a:avLst/>
              <a:gdLst>
                <a:gd name="T0" fmla="*/ 5917 w 6365"/>
                <a:gd name="T1" fmla="*/ 0 h 1788"/>
                <a:gd name="T2" fmla="*/ 5045 w 6365"/>
                <a:gd name="T3" fmla="*/ 0 h 1788"/>
                <a:gd name="T4" fmla="*/ 5373 w 6365"/>
                <a:gd name="T5" fmla="*/ 853 h 1788"/>
                <a:gd name="T6" fmla="*/ 5745 w 6365"/>
                <a:gd name="T7" fmla="*/ 839 h 1788"/>
                <a:gd name="T8" fmla="*/ 4532 w 6365"/>
                <a:gd name="T9" fmla="*/ 0 h 1788"/>
                <a:gd name="T10" fmla="*/ 3634 w 6365"/>
                <a:gd name="T11" fmla="*/ 731 h 1788"/>
                <a:gd name="T12" fmla="*/ 3306 w 6365"/>
                <a:gd name="T13" fmla="*/ 1788 h 1788"/>
                <a:gd name="T14" fmla="*/ 4204 w 6365"/>
                <a:gd name="T15" fmla="*/ 1039 h 1788"/>
                <a:gd name="T16" fmla="*/ 2962 w 6365"/>
                <a:gd name="T17" fmla="*/ 1788 h 1788"/>
                <a:gd name="T18" fmla="*/ 1480 w 6365"/>
                <a:gd name="T19" fmla="*/ 1788 h 1788"/>
                <a:gd name="T20" fmla="*/ 2521 w 6365"/>
                <a:gd name="T21" fmla="*/ 1471 h 1788"/>
                <a:gd name="T22" fmla="*/ 2016 w 6365"/>
                <a:gd name="T23" fmla="*/ 1178 h 1788"/>
                <a:gd name="T24" fmla="*/ 328 w 6365"/>
                <a:gd name="T25" fmla="*/ 673 h 1788"/>
                <a:gd name="T26" fmla="*/ 1112 w 6365"/>
                <a:gd name="T27" fmla="*/ 0 h 1788"/>
                <a:gd name="T28" fmla="*/ 673 w 6365"/>
                <a:gd name="T29" fmla="*/ 1788 h 1788"/>
                <a:gd name="T30" fmla="*/ 765 w 6365"/>
                <a:gd name="T31" fmla="*/ 1782 h 1788"/>
                <a:gd name="T32" fmla="*/ 849 w 6365"/>
                <a:gd name="T33" fmla="*/ 1764 h 1788"/>
                <a:gd name="T34" fmla="*/ 925 w 6365"/>
                <a:gd name="T35" fmla="*/ 1736 h 1788"/>
                <a:gd name="T36" fmla="*/ 994 w 6365"/>
                <a:gd name="T37" fmla="*/ 1698 h 1788"/>
                <a:gd name="T38" fmla="*/ 1055 w 6365"/>
                <a:gd name="T39" fmla="*/ 1650 h 1788"/>
                <a:gd name="T40" fmla="*/ 1105 w 6365"/>
                <a:gd name="T41" fmla="*/ 1592 h 1788"/>
                <a:gd name="T42" fmla="*/ 1148 w 6365"/>
                <a:gd name="T43" fmla="*/ 1527 h 1788"/>
                <a:gd name="T44" fmla="*/ 1180 w 6365"/>
                <a:gd name="T45" fmla="*/ 1455 h 1788"/>
                <a:gd name="T46" fmla="*/ 1203 w 6365"/>
                <a:gd name="T47" fmla="*/ 1376 h 1788"/>
                <a:gd name="T48" fmla="*/ 1215 w 6365"/>
                <a:gd name="T49" fmla="*/ 1290 h 1788"/>
                <a:gd name="T50" fmla="*/ 1217 w 6365"/>
                <a:gd name="T51" fmla="*/ 1199 h 1788"/>
                <a:gd name="T52" fmla="*/ 1208 w 6365"/>
                <a:gd name="T53" fmla="*/ 1113 h 1788"/>
                <a:gd name="T54" fmla="*/ 1188 w 6365"/>
                <a:gd name="T55" fmla="*/ 1031 h 1788"/>
                <a:gd name="T56" fmla="*/ 1159 w 6365"/>
                <a:gd name="T57" fmla="*/ 957 h 1788"/>
                <a:gd name="T58" fmla="*/ 1120 w 6365"/>
                <a:gd name="T59" fmla="*/ 888 h 1788"/>
                <a:gd name="T60" fmla="*/ 1071 w 6365"/>
                <a:gd name="T61" fmla="*/ 829 h 1788"/>
                <a:gd name="T62" fmla="*/ 1014 w 6365"/>
                <a:gd name="T63" fmla="*/ 778 h 1788"/>
                <a:gd name="T64" fmla="*/ 948 w 6365"/>
                <a:gd name="T65" fmla="*/ 735 h 1788"/>
                <a:gd name="T66" fmla="*/ 875 w 6365"/>
                <a:gd name="T67" fmla="*/ 704 h 1788"/>
                <a:gd name="T68" fmla="*/ 793 w 6365"/>
                <a:gd name="T69" fmla="*/ 683 h 1788"/>
                <a:gd name="T70" fmla="*/ 704 w 6365"/>
                <a:gd name="T71" fmla="*/ 673 h 1788"/>
                <a:gd name="T72" fmla="*/ 328 w 6365"/>
                <a:gd name="T73" fmla="*/ 984 h 1788"/>
                <a:gd name="T74" fmla="*/ 683 w 6365"/>
                <a:gd name="T75" fmla="*/ 985 h 1788"/>
                <a:gd name="T76" fmla="*/ 720 w 6365"/>
                <a:gd name="T77" fmla="*/ 991 h 1788"/>
                <a:gd name="T78" fmla="*/ 753 w 6365"/>
                <a:gd name="T79" fmla="*/ 1002 h 1788"/>
                <a:gd name="T80" fmla="*/ 785 w 6365"/>
                <a:gd name="T81" fmla="*/ 1017 h 1788"/>
                <a:gd name="T82" fmla="*/ 812 w 6365"/>
                <a:gd name="T83" fmla="*/ 1037 h 1788"/>
                <a:gd name="T84" fmla="*/ 834 w 6365"/>
                <a:gd name="T85" fmla="*/ 1061 h 1788"/>
                <a:gd name="T86" fmla="*/ 853 w 6365"/>
                <a:gd name="T87" fmla="*/ 1088 h 1788"/>
                <a:gd name="T88" fmla="*/ 869 w 6365"/>
                <a:gd name="T89" fmla="*/ 1119 h 1788"/>
                <a:gd name="T90" fmla="*/ 885 w 6365"/>
                <a:gd name="T91" fmla="*/ 1178 h 1788"/>
                <a:gd name="T92" fmla="*/ 888 w 6365"/>
                <a:gd name="T93" fmla="*/ 1258 h 1788"/>
                <a:gd name="T94" fmla="*/ 874 w 6365"/>
                <a:gd name="T95" fmla="*/ 1332 h 1788"/>
                <a:gd name="T96" fmla="*/ 859 w 6365"/>
                <a:gd name="T97" fmla="*/ 1363 h 1788"/>
                <a:gd name="T98" fmla="*/ 841 w 6365"/>
                <a:gd name="T99" fmla="*/ 1392 h 1788"/>
                <a:gd name="T100" fmla="*/ 820 w 6365"/>
                <a:gd name="T101" fmla="*/ 1417 h 1788"/>
                <a:gd name="T102" fmla="*/ 794 w 6365"/>
                <a:gd name="T103" fmla="*/ 1437 h 1788"/>
                <a:gd name="T104" fmla="*/ 765 w 6365"/>
                <a:gd name="T105" fmla="*/ 1454 h 1788"/>
                <a:gd name="T106" fmla="*/ 732 w 6365"/>
                <a:gd name="T107" fmla="*/ 1466 h 1788"/>
                <a:gd name="T108" fmla="*/ 695 w 6365"/>
                <a:gd name="T109" fmla="*/ 1473 h 1788"/>
                <a:gd name="T110" fmla="*/ 656 w 6365"/>
                <a:gd name="T111" fmla="*/ 1477 h 17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65"/>
                <a:gd name="T169" fmla="*/ 0 h 1788"/>
                <a:gd name="T170" fmla="*/ 6365 w 6365"/>
                <a:gd name="T171" fmla="*/ 1788 h 17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65" h="1788">
                  <a:moveTo>
                    <a:pt x="5745" y="839"/>
                  </a:moveTo>
                  <a:lnTo>
                    <a:pt x="6309" y="0"/>
                  </a:lnTo>
                  <a:lnTo>
                    <a:pt x="5917" y="0"/>
                  </a:lnTo>
                  <a:lnTo>
                    <a:pt x="5373" y="848"/>
                  </a:lnTo>
                  <a:lnTo>
                    <a:pt x="5373" y="0"/>
                  </a:lnTo>
                  <a:lnTo>
                    <a:pt x="5045" y="0"/>
                  </a:lnTo>
                  <a:lnTo>
                    <a:pt x="5045" y="1788"/>
                  </a:lnTo>
                  <a:lnTo>
                    <a:pt x="5373" y="1788"/>
                  </a:lnTo>
                  <a:lnTo>
                    <a:pt x="5373" y="853"/>
                  </a:lnTo>
                  <a:lnTo>
                    <a:pt x="5964" y="1788"/>
                  </a:lnTo>
                  <a:lnTo>
                    <a:pt x="6365" y="1788"/>
                  </a:lnTo>
                  <a:lnTo>
                    <a:pt x="5745" y="839"/>
                  </a:lnTo>
                  <a:close/>
                  <a:moveTo>
                    <a:pt x="4204" y="1788"/>
                  </a:moveTo>
                  <a:lnTo>
                    <a:pt x="4532" y="1788"/>
                  </a:lnTo>
                  <a:lnTo>
                    <a:pt x="4532" y="0"/>
                  </a:lnTo>
                  <a:lnTo>
                    <a:pt x="4204" y="0"/>
                  </a:lnTo>
                  <a:lnTo>
                    <a:pt x="4204" y="731"/>
                  </a:lnTo>
                  <a:lnTo>
                    <a:pt x="3634" y="731"/>
                  </a:lnTo>
                  <a:lnTo>
                    <a:pt x="3634" y="0"/>
                  </a:lnTo>
                  <a:lnTo>
                    <a:pt x="3306" y="0"/>
                  </a:lnTo>
                  <a:lnTo>
                    <a:pt x="3306" y="1788"/>
                  </a:lnTo>
                  <a:lnTo>
                    <a:pt x="3634" y="1788"/>
                  </a:lnTo>
                  <a:lnTo>
                    <a:pt x="3634" y="1039"/>
                  </a:lnTo>
                  <a:lnTo>
                    <a:pt x="4204" y="1039"/>
                  </a:lnTo>
                  <a:lnTo>
                    <a:pt x="4204" y="1788"/>
                  </a:lnTo>
                  <a:close/>
                  <a:moveTo>
                    <a:pt x="2619" y="1788"/>
                  </a:moveTo>
                  <a:lnTo>
                    <a:pt x="2962" y="1788"/>
                  </a:lnTo>
                  <a:lnTo>
                    <a:pt x="2349" y="0"/>
                  </a:lnTo>
                  <a:lnTo>
                    <a:pt x="2091" y="0"/>
                  </a:lnTo>
                  <a:lnTo>
                    <a:pt x="1480" y="1788"/>
                  </a:lnTo>
                  <a:lnTo>
                    <a:pt x="1822" y="1788"/>
                  </a:lnTo>
                  <a:lnTo>
                    <a:pt x="1923" y="1471"/>
                  </a:lnTo>
                  <a:lnTo>
                    <a:pt x="2521" y="1471"/>
                  </a:lnTo>
                  <a:lnTo>
                    <a:pt x="2619" y="1788"/>
                  </a:lnTo>
                  <a:close/>
                  <a:moveTo>
                    <a:pt x="2434" y="1178"/>
                  </a:moveTo>
                  <a:lnTo>
                    <a:pt x="2016" y="1178"/>
                  </a:lnTo>
                  <a:lnTo>
                    <a:pt x="2229" y="528"/>
                  </a:lnTo>
                  <a:lnTo>
                    <a:pt x="2434" y="1178"/>
                  </a:lnTo>
                  <a:close/>
                  <a:moveTo>
                    <a:pt x="328" y="673"/>
                  </a:moveTo>
                  <a:lnTo>
                    <a:pt x="328" y="311"/>
                  </a:lnTo>
                  <a:lnTo>
                    <a:pt x="1112" y="311"/>
                  </a:lnTo>
                  <a:lnTo>
                    <a:pt x="1112" y="0"/>
                  </a:lnTo>
                  <a:lnTo>
                    <a:pt x="0" y="0"/>
                  </a:lnTo>
                  <a:lnTo>
                    <a:pt x="0" y="1788"/>
                  </a:lnTo>
                  <a:lnTo>
                    <a:pt x="673" y="1788"/>
                  </a:lnTo>
                  <a:lnTo>
                    <a:pt x="704" y="1787"/>
                  </a:lnTo>
                  <a:lnTo>
                    <a:pt x="734" y="1785"/>
                  </a:lnTo>
                  <a:lnTo>
                    <a:pt x="765" y="1782"/>
                  </a:lnTo>
                  <a:lnTo>
                    <a:pt x="793" y="1778"/>
                  </a:lnTo>
                  <a:lnTo>
                    <a:pt x="821" y="1771"/>
                  </a:lnTo>
                  <a:lnTo>
                    <a:pt x="849" y="1764"/>
                  </a:lnTo>
                  <a:lnTo>
                    <a:pt x="875" y="1756"/>
                  </a:lnTo>
                  <a:lnTo>
                    <a:pt x="901" y="1746"/>
                  </a:lnTo>
                  <a:lnTo>
                    <a:pt x="925" y="1736"/>
                  </a:lnTo>
                  <a:lnTo>
                    <a:pt x="949" y="1724"/>
                  </a:lnTo>
                  <a:lnTo>
                    <a:pt x="973" y="1711"/>
                  </a:lnTo>
                  <a:lnTo>
                    <a:pt x="994" y="1698"/>
                  </a:lnTo>
                  <a:lnTo>
                    <a:pt x="1015" y="1682"/>
                  </a:lnTo>
                  <a:lnTo>
                    <a:pt x="1035" y="1666"/>
                  </a:lnTo>
                  <a:lnTo>
                    <a:pt x="1055" y="1650"/>
                  </a:lnTo>
                  <a:lnTo>
                    <a:pt x="1072" y="1632"/>
                  </a:lnTo>
                  <a:lnTo>
                    <a:pt x="1089" y="1612"/>
                  </a:lnTo>
                  <a:lnTo>
                    <a:pt x="1105" y="1592"/>
                  </a:lnTo>
                  <a:lnTo>
                    <a:pt x="1121" y="1572"/>
                  </a:lnTo>
                  <a:lnTo>
                    <a:pt x="1134" y="1550"/>
                  </a:lnTo>
                  <a:lnTo>
                    <a:pt x="1148" y="1527"/>
                  </a:lnTo>
                  <a:lnTo>
                    <a:pt x="1160" y="1505"/>
                  </a:lnTo>
                  <a:lnTo>
                    <a:pt x="1170" y="1480"/>
                  </a:lnTo>
                  <a:lnTo>
                    <a:pt x="1180" y="1455"/>
                  </a:lnTo>
                  <a:lnTo>
                    <a:pt x="1189" y="1429"/>
                  </a:lnTo>
                  <a:lnTo>
                    <a:pt x="1196" y="1402"/>
                  </a:lnTo>
                  <a:lnTo>
                    <a:pt x="1203" y="1376"/>
                  </a:lnTo>
                  <a:lnTo>
                    <a:pt x="1208" y="1347"/>
                  </a:lnTo>
                  <a:lnTo>
                    <a:pt x="1213" y="1319"/>
                  </a:lnTo>
                  <a:lnTo>
                    <a:pt x="1215" y="1290"/>
                  </a:lnTo>
                  <a:lnTo>
                    <a:pt x="1217" y="1260"/>
                  </a:lnTo>
                  <a:lnTo>
                    <a:pt x="1217" y="1230"/>
                  </a:lnTo>
                  <a:lnTo>
                    <a:pt x="1217" y="1199"/>
                  </a:lnTo>
                  <a:lnTo>
                    <a:pt x="1215" y="1170"/>
                  </a:lnTo>
                  <a:lnTo>
                    <a:pt x="1212" y="1141"/>
                  </a:lnTo>
                  <a:lnTo>
                    <a:pt x="1208" y="1113"/>
                  </a:lnTo>
                  <a:lnTo>
                    <a:pt x="1203" y="1085"/>
                  </a:lnTo>
                  <a:lnTo>
                    <a:pt x="1196" y="1058"/>
                  </a:lnTo>
                  <a:lnTo>
                    <a:pt x="1188" y="1031"/>
                  </a:lnTo>
                  <a:lnTo>
                    <a:pt x="1180" y="1005"/>
                  </a:lnTo>
                  <a:lnTo>
                    <a:pt x="1170" y="980"/>
                  </a:lnTo>
                  <a:lnTo>
                    <a:pt x="1159" y="957"/>
                  </a:lnTo>
                  <a:lnTo>
                    <a:pt x="1148" y="933"/>
                  </a:lnTo>
                  <a:lnTo>
                    <a:pt x="1134" y="911"/>
                  </a:lnTo>
                  <a:lnTo>
                    <a:pt x="1120" y="888"/>
                  </a:lnTo>
                  <a:lnTo>
                    <a:pt x="1105" y="868"/>
                  </a:lnTo>
                  <a:lnTo>
                    <a:pt x="1088" y="848"/>
                  </a:lnTo>
                  <a:lnTo>
                    <a:pt x="1071" y="829"/>
                  </a:lnTo>
                  <a:lnTo>
                    <a:pt x="1053" y="811"/>
                  </a:lnTo>
                  <a:lnTo>
                    <a:pt x="1034" y="794"/>
                  </a:lnTo>
                  <a:lnTo>
                    <a:pt x="1014" y="778"/>
                  </a:lnTo>
                  <a:lnTo>
                    <a:pt x="993" y="762"/>
                  </a:lnTo>
                  <a:lnTo>
                    <a:pt x="971" y="749"/>
                  </a:lnTo>
                  <a:lnTo>
                    <a:pt x="948" y="735"/>
                  </a:lnTo>
                  <a:lnTo>
                    <a:pt x="924" y="724"/>
                  </a:lnTo>
                  <a:lnTo>
                    <a:pt x="899" y="714"/>
                  </a:lnTo>
                  <a:lnTo>
                    <a:pt x="875" y="704"/>
                  </a:lnTo>
                  <a:lnTo>
                    <a:pt x="848" y="696"/>
                  </a:lnTo>
                  <a:lnTo>
                    <a:pt x="821" y="688"/>
                  </a:lnTo>
                  <a:lnTo>
                    <a:pt x="793" y="683"/>
                  </a:lnTo>
                  <a:lnTo>
                    <a:pt x="764" y="678"/>
                  </a:lnTo>
                  <a:lnTo>
                    <a:pt x="734" y="675"/>
                  </a:lnTo>
                  <a:lnTo>
                    <a:pt x="704" y="673"/>
                  </a:lnTo>
                  <a:lnTo>
                    <a:pt x="673" y="673"/>
                  </a:lnTo>
                  <a:lnTo>
                    <a:pt x="328" y="673"/>
                  </a:lnTo>
                  <a:close/>
                  <a:moveTo>
                    <a:pt x="328" y="984"/>
                  </a:moveTo>
                  <a:lnTo>
                    <a:pt x="656" y="984"/>
                  </a:lnTo>
                  <a:lnTo>
                    <a:pt x="669" y="985"/>
                  </a:lnTo>
                  <a:lnTo>
                    <a:pt x="683" y="985"/>
                  </a:lnTo>
                  <a:lnTo>
                    <a:pt x="695" y="987"/>
                  </a:lnTo>
                  <a:lnTo>
                    <a:pt x="707" y="988"/>
                  </a:lnTo>
                  <a:lnTo>
                    <a:pt x="720" y="991"/>
                  </a:lnTo>
                  <a:lnTo>
                    <a:pt x="732" y="995"/>
                  </a:lnTo>
                  <a:lnTo>
                    <a:pt x="743" y="998"/>
                  </a:lnTo>
                  <a:lnTo>
                    <a:pt x="753" y="1002"/>
                  </a:lnTo>
                  <a:lnTo>
                    <a:pt x="765" y="1007"/>
                  </a:lnTo>
                  <a:lnTo>
                    <a:pt x="775" y="1012"/>
                  </a:lnTo>
                  <a:lnTo>
                    <a:pt x="785" y="1017"/>
                  </a:lnTo>
                  <a:lnTo>
                    <a:pt x="794" y="1024"/>
                  </a:lnTo>
                  <a:lnTo>
                    <a:pt x="803" y="1031"/>
                  </a:lnTo>
                  <a:lnTo>
                    <a:pt x="812" y="1037"/>
                  </a:lnTo>
                  <a:lnTo>
                    <a:pt x="820" y="1044"/>
                  </a:lnTo>
                  <a:lnTo>
                    <a:pt x="828" y="1053"/>
                  </a:lnTo>
                  <a:lnTo>
                    <a:pt x="834" y="1061"/>
                  </a:lnTo>
                  <a:lnTo>
                    <a:pt x="841" y="1070"/>
                  </a:lnTo>
                  <a:lnTo>
                    <a:pt x="848" y="1079"/>
                  </a:lnTo>
                  <a:lnTo>
                    <a:pt x="853" y="1088"/>
                  </a:lnTo>
                  <a:lnTo>
                    <a:pt x="859" y="1098"/>
                  </a:lnTo>
                  <a:lnTo>
                    <a:pt x="865" y="1108"/>
                  </a:lnTo>
                  <a:lnTo>
                    <a:pt x="869" y="1119"/>
                  </a:lnTo>
                  <a:lnTo>
                    <a:pt x="874" y="1131"/>
                  </a:lnTo>
                  <a:lnTo>
                    <a:pt x="880" y="1153"/>
                  </a:lnTo>
                  <a:lnTo>
                    <a:pt x="885" y="1178"/>
                  </a:lnTo>
                  <a:lnTo>
                    <a:pt x="888" y="1204"/>
                  </a:lnTo>
                  <a:lnTo>
                    <a:pt x="889" y="1230"/>
                  </a:lnTo>
                  <a:lnTo>
                    <a:pt x="888" y="1258"/>
                  </a:lnTo>
                  <a:lnTo>
                    <a:pt x="885" y="1283"/>
                  </a:lnTo>
                  <a:lnTo>
                    <a:pt x="880" y="1308"/>
                  </a:lnTo>
                  <a:lnTo>
                    <a:pt x="874" y="1332"/>
                  </a:lnTo>
                  <a:lnTo>
                    <a:pt x="869" y="1342"/>
                  </a:lnTo>
                  <a:lnTo>
                    <a:pt x="865" y="1353"/>
                  </a:lnTo>
                  <a:lnTo>
                    <a:pt x="859" y="1363"/>
                  </a:lnTo>
                  <a:lnTo>
                    <a:pt x="853" y="1373"/>
                  </a:lnTo>
                  <a:lnTo>
                    <a:pt x="848" y="1382"/>
                  </a:lnTo>
                  <a:lnTo>
                    <a:pt x="841" y="1392"/>
                  </a:lnTo>
                  <a:lnTo>
                    <a:pt x="834" y="1400"/>
                  </a:lnTo>
                  <a:lnTo>
                    <a:pt x="828" y="1409"/>
                  </a:lnTo>
                  <a:lnTo>
                    <a:pt x="820" y="1417"/>
                  </a:lnTo>
                  <a:lnTo>
                    <a:pt x="812" y="1424"/>
                  </a:lnTo>
                  <a:lnTo>
                    <a:pt x="803" y="1431"/>
                  </a:lnTo>
                  <a:lnTo>
                    <a:pt x="794" y="1437"/>
                  </a:lnTo>
                  <a:lnTo>
                    <a:pt x="785" y="1443"/>
                  </a:lnTo>
                  <a:lnTo>
                    <a:pt x="775" y="1449"/>
                  </a:lnTo>
                  <a:lnTo>
                    <a:pt x="765" y="1454"/>
                  </a:lnTo>
                  <a:lnTo>
                    <a:pt x="753" y="1459"/>
                  </a:lnTo>
                  <a:lnTo>
                    <a:pt x="743" y="1463"/>
                  </a:lnTo>
                  <a:lnTo>
                    <a:pt x="732" y="1466"/>
                  </a:lnTo>
                  <a:lnTo>
                    <a:pt x="720" y="1469"/>
                  </a:lnTo>
                  <a:lnTo>
                    <a:pt x="707" y="1472"/>
                  </a:lnTo>
                  <a:lnTo>
                    <a:pt x="695" y="1473"/>
                  </a:lnTo>
                  <a:lnTo>
                    <a:pt x="683" y="1475"/>
                  </a:lnTo>
                  <a:lnTo>
                    <a:pt x="669" y="1475"/>
                  </a:lnTo>
                  <a:lnTo>
                    <a:pt x="656" y="1477"/>
                  </a:lnTo>
                  <a:lnTo>
                    <a:pt x="328" y="1477"/>
                  </a:lnTo>
                  <a:lnTo>
                    <a:pt x="328" y="984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6"/>
            <p:cNvSpPr>
              <a:spLocks noEditPoints="1"/>
            </p:cNvSpPr>
            <p:nvPr/>
          </p:nvSpPr>
          <p:spPr bwMode="auto">
            <a:xfrm>
              <a:off x="6778625" y="411163"/>
              <a:ext cx="2020888" cy="2144712"/>
            </a:xfrm>
            <a:custGeom>
              <a:avLst/>
              <a:gdLst>
                <a:gd name="T0" fmla="*/ 6365 w 6365"/>
                <a:gd name="T1" fmla="*/ 6357 h 6755"/>
                <a:gd name="T2" fmla="*/ 2996 w 6365"/>
                <a:gd name="T3" fmla="*/ 4768 h 6755"/>
                <a:gd name="T4" fmla="*/ 4494 w 6365"/>
                <a:gd name="T5" fmla="*/ 6357 h 6755"/>
                <a:gd name="T6" fmla="*/ 4868 w 6365"/>
                <a:gd name="T7" fmla="*/ 6755 h 6755"/>
                <a:gd name="T8" fmla="*/ 4494 w 6365"/>
                <a:gd name="T9" fmla="*/ 5960 h 6755"/>
                <a:gd name="T10" fmla="*/ 3370 w 6365"/>
                <a:gd name="T11" fmla="*/ 5166 h 6755"/>
                <a:gd name="T12" fmla="*/ 4494 w 6365"/>
                <a:gd name="T13" fmla="*/ 5960 h 6755"/>
                <a:gd name="T14" fmla="*/ 5991 w 6365"/>
                <a:gd name="T15" fmla="*/ 5166 h 6755"/>
                <a:gd name="T16" fmla="*/ 4868 w 6365"/>
                <a:gd name="T17" fmla="*/ 5961 h 6755"/>
                <a:gd name="T18" fmla="*/ 0 w 6365"/>
                <a:gd name="T19" fmla="*/ 4371 h 6755"/>
                <a:gd name="T20" fmla="*/ 6365 w 6365"/>
                <a:gd name="T21" fmla="*/ 3973 h 6755"/>
                <a:gd name="T22" fmla="*/ 0 w 6365"/>
                <a:gd name="T23" fmla="*/ 4371 h 6755"/>
                <a:gd name="T24" fmla="*/ 6365 w 6365"/>
                <a:gd name="T25" fmla="*/ 3576 h 6755"/>
                <a:gd name="T26" fmla="*/ 5804 w 6365"/>
                <a:gd name="T27" fmla="*/ 0 h 6755"/>
                <a:gd name="T28" fmla="*/ 5243 w 6365"/>
                <a:gd name="T29" fmla="*/ 597 h 6755"/>
                <a:gd name="T30" fmla="*/ 4681 w 6365"/>
                <a:gd name="T31" fmla="*/ 0 h 6755"/>
                <a:gd name="T32" fmla="*/ 3744 w 6365"/>
                <a:gd name="T33" fmla="*/ 3576 h 6755"/>
                <a:gd name="T34" fmla="*/ 4120 w 6365"/>
                <a:gd name="T35" fmla="*/ 1193 h 6755"/>
                <a:gd name="T36" fmla="*/ 4868 w 6365"/>
                <a:gd name="T37" fmla="*/ 3576 h 6755"/>
                <a:gd name="T38" fmla="*/ 5243 w 6365"/>
                <a:gd name="T39" fmla="*/ 1193 h 6755"/>
                <a:gd name="T40" fmla="*/ 5991 w 6365"/>
                <a:gd name="T41" fmla="*/ 3576 h 6755"/>
                <a:gd name="T42" fmla="*/ 3370 w 6365"/>
                <a:gd name="T43" fmla="*/ 3576 h 6755"/>
                <a:gd name="T44" fmla="*/ 1873 w 6365"/>
                <a:gd name="T45" fmla="*/ 0 h 6755"/>
                <a:gd name="T46" fmla="*/ 2247 w 6365"/>
                <a:gd name="T47" fmla="*/ 398 h 6755"/>
                <a:gd name="T48" fmla="*/ 2996 w 6365"/>
                <a:gd name="T49" fmla="*/ 3178 h 6755"/>
                <a:gd name="T50" fmla="*/ 2247 w 6365"/>
                <a:gd name="T51" fmla="*/ 398 h 6755"/>
                <a:gd name="T52" fmla="*/ 1499 w 6365"/>
                <a:gd name="T53" fmla="*/ 3576 h 6755"/>
                <a:gd name="T54" fmla="*/ 936 w 6365"/>
                <a:gd name="T55" fmla="*/ 0 h 6755"/>
                <a:gd name="T56" fmla="*/ 0 w 6365"/>
                <a:gd name="T57" fmla="*/ 994 h 6755"/>
                <a:gd name="T58" fmla="*/ 0 w 6365"/>
                <a:gd name="T59" fmla="*/ 3576 h 6755"/>
                <a:gd name="T60" fmla="*/ 1123 w 6365"/>
                <a:gd name="T61" fmla="*/ 398 h 6755"/>
                <a:gd name="T62" fmla="*/ 375 w 6365"/>
                <a:gd name="T63" fmla="*/ 3178 h 6755"/>
                <a:gd name="T64" fmla="*/ 2621 w 6365"/>
                <a:gd name="T65" fmla="*/ 4768 h 6755"/>
                <a:gd name="T66" fmla="*/ 0 w 6365"/>
                <a:gd name="T67" fmla="*/ 6755 h 6755"/>
                <a:gd name="T68" fmla="*/ 375 w 6365"/>
                <a:gd name="T69" fmla="*/ 6357 h 6755"/>
                <a:gd name="T70" fmla="*/ 2621 w 6365"/>
                <a:gd name="T71" fmla="*/ 4768 h 6755"/>
                <a:gd name="T72" fmla="*/ 375 w 6365"/>
                <a:gd name="T73" fmla="*/ 5960 h 6755"/>
                <a:gd name="T74" fmla="*/ 2247 w 6365"/>
                <a:gd name="T75" fmla="*/ 5166 h 67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65"/>
                <a:gd name="T115" fmla="*/ 0 h 6755"/>
                <a:gd name="T116" fmla="*/ 6365 w 6365"/>
                <a:gd name="T117" fmla="*/ 6755 h 67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65" h="6755">
                  <a:moveTo>
                    <a:pt x="4868" y="6357"/>
                  </a:moveTo>
                  <a:lnTo>
                    <a:pt x="6365" y="6357"/>
                  </a:lnTo>
                  <a:lnTo>
                    <a:pt x="6365" y="4768"/>
                  </a:lnTo>
                  <a:lnTo>
                    <a:pt x="2996" y="4768"/>
                  </a:lnTo>
                  <a:lnTo>
                    <a:pt x="2996" y="6357"/>
                  </a:lnTo>
                  <a:lnTo>
                    <a:pt x="4494" y="6357"/>
                  </a:lnTo>
                  <a:lnTo>
                    <a:pt x="4494" y="6755"/>
                  </a:lnTo>
                  <a:lnTo>
                    <a:pt x="4868" y="6755"/>
                  </a:lnTo>
                  <a:lnTo>
                    <a:pt x="4868" y="6357"/>
                  </a:lnTo>
                  <a:close/>
                  <a:moveTo>
                    <a:pt x="4494" y="5960"/>
                  </a:moveTo>
                  <a:lnTo>
                    <a:pt x="3370" y="5960"/>
                  </a:lnTo>
                  <a:lnTo>
                    <a:pt x="3370" y="5166"/>
                  </a:lnTo>
                  <a:lnTo>
                    <a:pt x="4494" y="5166"/>
                  </a:lnTo>
                  <a:lnTo>
                    <a:pt x="4494" y="5960"/>
                  </a:lnTo>
                  <a:close/>
                  <a:moveTo>
                    <a:pt x="4868" y="5166"/>
                  </a:moveTo>
                  <a:lnTo>
                    <a:pt x="5991" y="5166"/>
                  </a:lnTo>
                  <a:lnTo>
                    <a:pt x="5991" y="5961"/>
                  </a:lnTo>
                  <a:lnTo>
                    <a:pt x="4868" y="5961"/>
                  </a:lnTo>
                  <a:lnTo>
                    <a:pt x="4868" y="5166"/>
                  </a:lnTo>
                  <a:close/>
                  <a:moveTo>
                    <a:pt x="0" y="4371"/>
                  </a:moveTo>
                  <a:lnTo>
                    <a:pt x="6365" y="4371"/>
                  </a:lnTo>
                  <a:lnTo>
                    <a:pt x="6365" y="3973"/>
                  </a:lnTo>
                  <a:lnTo>
                    <a:pt x="0" y="3973"/>
                  </a:lnTo>
                  <a:lnTo>
                    <a:pt x="0" y="4371"/>
                  </a:lnTo>
                  <a:close/>
                  <a:moveTo>
                    <a:pt x="5991" y="3576"/>
                  </a:moveTo>
                  <a:lnTo>
                    <a:pt x="6365" y="3576"/>
                  </a:lnTo>
                  <a:lnTo>
                    <a:pt x="6365" y="0"/>
                  </a:lnTo>
                  <a:lnTo>
                    <a:pt x="5804" y="0"/>
                  </a:lnTo>
                  <a:lnTo>
                    <a:pt x="5804" y="1"/>
                  </a:lnTo>
                  <a:lnTo>
                    <a:pt x="5243" y="597"/>
                  </a:lnTo>
                  <a:lnTo>
                    <a:pt x="5243" y="0"/>
                  </a:lnTo>
                  <a:lnTo>
                    <a:pt x="4681" y="0"/>
                  </a:lnTo>
                  <a:lnTo>
                    <a:pt x="3744" y="994"/>
                  </a:lnTo>
                  <a:lnTo>
                    <a:pt x="3744" y="3576"/>
                  </a:lnTo>
                  <a:lnTo>
                    <a:pt x="4120" y="3576"/>
                  </a:lnTo>
                  <a:lnTo>
                    <a:pt x="4120" y="1193"/>
                  </a:lnTo>
                  <a:lnTo>
                    <a:pt x="4868" y="398"/>
                  </a:lnTo>
                  <a:lnTo>
                    <a:pt x="4868" y="3576"/>
                  </a:lnTo>
                  <a:lnTo>
                    <a:pt x="5243" y="3576"/>
                  </a:lnTo>
                  <a:lnTo>
                    <a:pt x="5243" y="1193"/>
                  </a:lnTo>
                  <a:lnTo>
                    <a:pt x="5991" y="398"/>
                  </a:lnTo>
                  <a:lnTo>
                    <a:pt x="5991" y="3576"/>
                  </a:lnTo>
                  <a:close/>
                  <a:moveTo>
                    <a:pt x="1873" y="3576"/>
                  </a:moveTo>
                  <a:lnTo>
                    <a:pt x="3370" y="3576"/>
                  </a:lnTo>
                  <a:lnTo>
                    <a:pt x="3370" y="0"/>
                  </a:lnTo>
                  <a:lnTo>
                    <a:pt x="1873" y="0"/>
                  </a:lnTo>
                  <a:lnTo>
                    <a:pt x="1873" y="3576"/>
                  </a:lnTo>
                  <a:close/>
                  <a:moveTo>
                    <a:pt x="2247" y="398"/>
                  </a:moveTo>
                  <a:lnTo>
                    <a:pt x="2996" y="398"/>
                  </a:lnTo>
                  <a:lnTo>
                    <a:pt x="2996" y="3178"/>
                  </a:lnTo>
                  <a:lnTo>
                    <a:pt x="2247" y="3178"/>
                  </a:lnTo>
                  <a:lnTo>
                    <a:pt x="2247" y="398"/>
                  </a:lnTo>
                  <a:close/>
                  <a:moveTo>
                    <a:pt x="0" y="3576"/>
                  </a:moveTo>
                  <a:lnTo>
                    <a:pt x="1499" y="3576"/>
                  </a:lnTo>
                  <a:lnTo>
                    <a:pt x="1499" y="0"/>
                  </a:lnTo>
                  <a:lnTo>
                    <a:pt x="936" y="0"/>
                  </a:lnTo>
                  <a:lnTo>
                    <a:pt x="0" y="994"/>
                  </a:lnTo>
                  <a:lnTo>
                    <a:pt x="0" y="3576"/>
                  </a:lnTo>
                  <a:close/>
                  <a:moveTo>
                    <a:pt x="375" y="1193"/>
                  </a:moveTo>
                  <a:lnTo>
                    <a:pt x="1123" y="398"/>
                  </a:lnTo>
                  <a:lnTo>
                    <a:pt x="1123" y="3178"/>
                  </a:lnTo>
                  <a:lnTo>
                    <a:pt x="375" y="3178"/>
                  </a:lnTo>
                  <a:lnTo>
                    <a:pt x="375" y="1193"/>
                  </a:lnTo>
                  <a:close/>
                  <a:moveTo>
                    <a:pt x="2621" y="4768"/>
                  </a:moveTo>
                  <a:lnTo>
                    <a:pt x="0" y="4768"/>
                  </a:lnTo>
                  <a:lnTo>
                    <a:pt x="0" y="6755"/>
                  </a:lnTo>
                  <a:lnTo>
                    <a:pt x="375" y="6755"/>
                  </a:lnTo>
                  <a:lnTo>
                    <a:pt x="375" y="6357"/>
                  </a:lnTo>
                  <a:lnTo>
                    <a:pt x="2621" y="6357"/>
                  </a:lnTo>
                  <a:lnTo>
                    <a:pt x="2621" y="4768"/>
                  </a:lnTo>
                  <a:close/>
                  <a:moveTo>
                    <a:pt x="2247" y="5960"/>
                  </a:moveTo>
                  <a:lnTo>
                    <a:pt x="375" y="5960"/>
                  </a:lnTo>
                  <a:lnTo>
                    <a:pt x="375" y="5166"/>
                  </a:lnTo>
                  <a:lnTo>
                    <a:pt x="2247" y="5166"/>
                  </a:lnTo>
                  <a:lnTo>
                    <a:pt x="2247" y="5960"/>
                  </a:lnTo>
                  <a:close/>
                </a:path>
              </a:pathLst>
            </a:custGeom>
            <a:solidFill>
              <a:srgbClr val="2F44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Rectangle 7"/>
            <p:cNvSpPr>
              <a:spLocks noChangeArrowheads="1"/>
            </p:cNvSpPr>
            <p:nvPr/>
          </p:nvSpPr>
          <p:spPr bwMode="auto">
            <a:xfrm>
              <a:off x="9631363" y="411163"/>
              <a:ext cx="119063" cy="2144712"/>
            </a:xfrm>
            <a:prstGeom prst="rect">
              <a:avLst/>
            </a:prstGeom>
            <a:solidFill>
              <a:srgbClr val="95C1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5610" name="Заголовок 1"/>
          <p:cNvSpPr txBox="1">
            <a:spLocks/>
          </p:cNvSpPr>
          <p:nvPr/>
        </p:nvSpPr>
        <p:spPr bwMode="auto">
          <a:xfrm>
            <a:off x="227013" y="3309938"/>
            <a:ext cx="35607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392738"/>
            <a:r>
              <a:rPr lang="ru-RU" sz="1200" b="1">
                <a:solidFill>
                  <a:srgbClr val="8FC54C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Как подать заявку и получить кредит</a:t>
            </a:r>
            <a:endParaRPr lang="ru-RU" sz="1200" b="1">
              <a:solidFill>
                <a:srgbClr val="FF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34938" y="3644900"/>
            <a:ext cx="3008312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BC540"/>
              </a:buClr>
            </a:pPr>
            <a:r>
              <a:rPr lang="ru-RU" sz="14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Оставить на сайте Российской ассоциации франчайзинга </a:t>
            </a:r>
          </a:p>
          <a:p>
            <a:pPr>
              <a:buClr>
                <a:srgbClr val="8BC540"/>
              </a:buClr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https://rusfranch.ru/</a:t>
            </a:r>
            <a:endParaRPr lang="ru-RU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34938" y="4381500"/>
            <a:ext cx="25955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BC540"/>
              </a:buClr>
            </a:pPr>
            <a:r>
              <a:rPr lang="ru-RU" sz="12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Или Направить письмо на электронную почту:</a:t>
            </a:r>
            <a:endParaRPr lang="en-US" sz="1200">
              <a:solidFill>
                <a:srgbClr val="222A35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8BC540"/>
              </a:buClr>
            </a:pPr>
            <a:r>
              <a:rPr lang="en-US" sz="1600" b="1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franshiza@domrf.ru</a:t>
            </a:r>
            <a:endParaRPr lang="ru-RU" sz="1600" b="1">
              <a:solidFill>
                <a:srgbClr val="222A3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515619" y="3528025"/>
            <a:ext cx="4154638" cy="165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198000" rIns="0" bIns="22859" spcCol="3810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напрямую: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 Шатров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 </a:t>
            </a: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en-US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Viber</a:t>
            </a:r>
            <a:endParaRPr lang="ru-RU" sz="1400" spc="-1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номеру телефона: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+7 915 288 62 24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spc="-1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vladimir.shatrov@domrf.ru</a:t>
            </a: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spc="-1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5575" y="720725"/>
            <a:ext cx="79406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8BC540"/>
              </a:buClr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Сокращенный пакет документов (только официальная отчетность + уставные документы)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35100" y="985838"/>
            <a:ext cx="93249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8BC540"/>
              </a:buClr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Возможность передать в Банк бухгалтерскую отчетность дистанционно  (сервис 1С Финотчетность) 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50975" y="1325563"/>
            <a:ext cx="79406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8BC540"/>
              </a:buClr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Срок рассмотрения 3-5 дней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66850" y="1693863"/>
            <a:ext cx="98647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8BC540"/>
              </a:buClr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Оптимизация финансовой модели бизнеса развивающегося по франшизе за счет:</a:t>
            </a:r>
          </a:p>
          <a:p>
            <a:pPr algn="just">
              <a:buClr>
                <a:srgbClr val="8BC540"/>
              </a:buClr>
              <a:buFontTx/>
              <a:buChar char="-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длительного срока кредита, </a:t>
            </a:r>
          </a:p>
          <a:p>
            <a:pPr algn="just">
              <a:buClr>
                <a:srgbClr val="8BC540"/>
              </a:buClr>
              <a:buFontTx/>
              <a:buChar char="-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экономии на аренде помещения (за счет опции на покупку коммерческой недвижимости), </a:t>
            </a:r>
          </a:p>
          <a:p>
            <a:pPr algn="just">
              <a:buClr>
                <a:srgbClr val="8BC540"/>
              </a:buClr>
              <a:buFontTx/>
              <a:buChar char="-"/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использования программ государственной поддержки бизнеса 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17638" y="2781300"/>
            <a:ext cx="79390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8BC540"/>
              </a:buClr>
            </a:pP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Отсрочка в погашении основного долга до 6 месяцев 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19" name="Рисунок 56" descr="Контрольный список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790575"/>
            <a:ext cx="4397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Рисунок 57" descr="Будильник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8" y="1336675"/>
            <a:ext cx="4397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Рисунок 58" descr="Тенденция к повышению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825" y="1914525"/>
            <a:ext cx="4397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Рисунок 59" descr="Сигнал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825" y="2755900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/>
          <p:nvPr/>
        </p:nvSpPr>
        <p:spPr>
          <a:xfrm>
            <a:off x="176213" y="5164138"/>
            <a:ext cx="100472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BC540"/>
              </a:buClr>
            </a:pPr>
            <a:r>
              <a:rPr lang="ru-RU" sz="14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Мы направляем список необходимых документов и анкету для заполнения. Назначаем менеджера Банка. </a:t>
            </a:r>
            <a:endParaRPr lang="ru-RU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428625" y="5646738"/>
            <a:ext cx="10902950" cy="0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76213" y="5602288"/>
            <a:ext cx="115363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BC540"/>
              </a:buClr>
            </a:pPr>
            <a:r>
              <a:rPr lang="ru-RU" sz="14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Вы предоставляете пакет документов. Мы принимаем решение. Открываем счет в Банке ДОМ.РФ. Готовим кредитный договор.</a:t>
            </a:r>
            <a:endParaRPr lang="ru-RU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87325" y="6130925"/>
            <a:ext cx="117125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BC540"/>
              </a:buClr>
            </a:pPr>
            <a:r>
              <a:rPr lang="ru-RU" sz="14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ru-RU" sz="1400">
                <a:solidFill>
                  <a:srgbClr val="222A35"/>
                </a:solidFill>
                <a:latin typeface="Tahoma" pitchFamily="34" charset="0"/>
                <a:cs typeface="Tahoma" pitchFamily="34" charset="0"/>
              </a:rPr>
              <a:t>Вы подписываете договор коммерческой концессии/лицензионный договор. Регистрируете его. Подписываете кредитный договор. Развиваете бизнес по Франшизе.</a:t>
            </a:r>
            <a:endParaRPr lang="ru-RU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8463" y="6113463"/>
            <a:ext cx="10902950" cy="0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K1DuyeQ32QVJdbj6Pjo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95084</TotalTime>
  <Words>401</Words>
  <Application>Microsoft Office PowerPoint</Application>
  <PresentationFormat>Произвольный</PresentationFormat>
  <Paragraphs>63</Paragraphs>
  <Slides>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Calibri</vt:lpstr>
      <vt:lpstr>Arial</vt:lpstr>
      <vt:lpstr>Calibri Light</vt:lpstr>
      <vt:lpstr>Tahoma</vt:lpstr>
      <vt:lpstr>Wingdings</vt:lpstr>
      <vt:lpstr>Тема Office</vt:lpstr>
      <vt:lpstr>Тема Office</vt:lpstr>
      <vt:lpstr>Тема Office</vt:lpstr>
      <vt:lpstr>think-cell Slide</vt:lpstr>
      <vt:lpstr>Слайд 1</vt:lpstr>
      <vt:lpstr>Условия кредитного продукта «Бизнес-Франшиза»</vt:lpstr>
      <vt:lpstr>Основные требования к заемщику</vt:lpstr>
      <vt:lpstr>Слайд 4</vt:lpstr>
    </vt:vector>
  </TitlesOfParts>
  <Company>DomRF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Галкина Мария Ивановна</dc:creator>
  <cp:lastModifiedBy>kobochkina_m</cp:lastModifiedBy>
  <cp:revision>1151</cp:revision>
  <cp:lastPrinted>2020-12-10T09:39:41Z</cp:lastPrinted>
  <dcterms:created xsi:type="dcterms:W3CDTF">2019-01-09T12:12:18Z</dcterms:created>
  <dcterms:modified xsi:type="dcterms:W3CDTF">2021-01-18T14:16:32Z</dcterms:modified>
</cp:coreProperties>
</file>